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6858000" cy="9144000"/>
  <p:embeddedFontLst>
    <p:embeddedFont>
      <p:font typeface="Ubuntu"/>
      <p:regular r:id="rId84"/>
      <p:bold r:id="rId85"/>
      <p:italic r:id="rId86"/>
      <p:boldItalic r:id="rId87"/>
    </p:embeddedFont>
    <p:embeddedFont>
      <p:font typeface="Ubuntu Light"/>
      <p:regular r:id="rId88"/>
      <p:bold r:id="rId89"/>
      <p:italic r:id="rId90"/>
      <p:boldItalic r:id="rId91"/>
    </p:embeddedFont>
    <p:embeddedFont>
      <p:font typeface="Arvo"/>
      <p:regular r:id="rId92"/>
      <p:bold r:id="rId93"/>
      <p:italic r:id="rId94"/>
      <p:boldItalic r:id="rId95"/>
    </p:embeddedFont>
    <p:embeddedFont>
      <p:font typeface="Bodoni"/>
      <p:regular r:id="rId96"/>
      <p:bold r:id="rId97"/>
      <p:italic r:id="rId98"/>
      <p:boldItalic r:id="rId99"/>
    </p:embeddedFont>
    <p:embeddedFont>
      <p:font typeface="Quicksand Light"/>
      <p:regular r:id="rId100"/>
      <p:bold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053" orient="horz"/>
        <p:guide pos="28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1" Type="http://schemas.openxmlformats.org/officeDocument/2006/relationships/font" Target="fonts/QuicksandLight-bold.fntdata"/><Relationship Id="rId100" Type="http://schemas.openxmlformats.org/officeDocument/2006/relationships/font" Target="fonts/QuicksandLight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Arvo-boldItalic.fntdata"/><Relationship Id="rId94" Type="http://schemas.openxmlformats.org/officeDocument/2006/relationships/font" Target="fonts/Arvo-italic.fntdata"/><Relationship Id="rId97" Type="http://schemas.openxmlformats.org/officeDocument/2006/relationships/font" Target="fonts/Bodoni-bold.fntdata"/><Relationship Id="rId96" Type="http://schemas.openxmlformats.org/officeDocument/2006/relationships/font" Target="fonts/Bodoni-regular.fntdata"/><Relationship Id="rId11" Type="http://schemas.openxmlformats.org/officeDocument/2006/relationships/slide" Target="slides/slide6.xml"/><Relationship Id="rId99" Type="http://schemas.openxmlformats.org/officeDocument/2006/relationships/font" Target="fonts/Bodoni-boldItalic.fntdata"/><Relationship Id="rId10" Type="http://schemas.openxmlformats.org/officeDocument/2006/relationships/slide" Target="slides/slide5.xml"/><Relationship Id="rId98" Type="http://schemas.openxmlformats.org/officeDocument/2006/relationships/font" Target="fonts/Bodoni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UbuntuLight-boldItalic.fntdata"/><Relationship Id="rId90" Type="http://schemas.openxmlformats.org/officeDocument/2006/relationships/font" Target="fonts/UbuntuLight-italic.fntdata"/><Relationship Id="rId93" Type="http://schemas.openxmlformats.org/officeDocument/2006/relationships/font" Target="fonts/Arvo-bold.fntdata"/><Relationship Id="rId92" Type="http://schemas.openxmlformats.org/officeDocument/2006/relationships/font" Target="fonts/Arv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Ubuntu-regular.fntdata"/><Relationship Id="rId83" Type="http://schemas.openxmlformats.org/officeDocument/2006/relationships/slide" Target="slides/slide78.xml"/><Relationship Id="rId86" Type="http://schemas.openxmlformats.org/officeDocument/2006/relationships/font" Target="fonts/Ubuntu-italic.fntdata"/><Relationship Id="rId85" Type="http://schemas.openxmlformats.org/officeDocument/2006/relationships/font" Target="fonts/Ubuntu-bold.fntdata"/><Relationship Id="rId88" Type="http://schemas.openxmlformats.org/officeDocument/2006/relationships/font" Target="fonts/UbuntuLight-regular.fntdata"/><Relationship Id="rId87" Type="http://schemas.openxmlformats.org/officeDocument/2006/relationships/font" Target="fonts/Ubuntu-boldItalic.fntdata"/><Relationship Id="rId89" Type="http://schemas.openxmlformats.org/officeDocument/2006/relationships/font" Target="fonts/UbuntuLight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5f0407125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75f0407125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5f040712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75f040712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5f0407125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75f0407125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5f0407125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75f0407125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5f0407125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75f0407125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c6596852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6c6596852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c659685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6c659685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5f555f6b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75f555f6b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5f555f6b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75f555f6b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5f5b3611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75f5b3611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5f9abf5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75f9abf5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79f1af3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479f1af3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79f1af38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79f1af38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79f1af38b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79f1af38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79f1af38b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479f1af38b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79f1af38b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79f1af38b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7a01fd4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47a01fd4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47a01fd4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47a01fd4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7a01fd4d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7a01fd4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7a01fd4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47a01fd4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5f0406ac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75f0406ac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47a01fd4d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47a01fd4d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7a01fd4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47a01fd4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7a01fd4d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47a01fd4d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7a01fd4d6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7a01fd4d6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c99ca3d0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6c99ca3d0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47a01fd4d6_7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47a01fd4d6_7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7a01fd4d6_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47a01fd4d6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7a01fd4d6_7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47a01fd4d6_7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5f9abf517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75f9abf517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5f9abf517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75f9abf517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5f0406ac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75f0406ac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5f9abf517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75f9abf517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5f9abf517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75f9abf517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5f9abf517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75f9abf517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75f9abf517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75f9abf517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5f9abf517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75f9abf517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5f9abf517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75f9abf517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75f9abf517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75f9abf517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5f9abf517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75f9abf517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f9abf517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75f9abf517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479e535f4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479e535f4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5f0406ac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75f0406ac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479e535f4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479e535f4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479e535f4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479e535f4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79e535f4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479e535f4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479e535f4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g479e535f4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79e535f4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g479e535f4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6c842134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6c842134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c842134d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6c842134d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c842134d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6c842134d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6c842134d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6c842134d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6c842134d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6c842134d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5f0406ac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75f0406ac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6c842134d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g6c842134d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c842134d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6c842134d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6c842134d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g6c842134d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6c842134d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g6c842134d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c842134d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g6c842134d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6c842134d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g6c842134d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47a01fd4d6_1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47a01fd4d6_1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75f0406ac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g75f0406ac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6c99ca3d0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6c99ca3d0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47a01fd4d6_1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g47a01fd4d6_1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79e535f4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479e535f4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47a01fd4d6_1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47a01fd4d6_1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47a01fd4d6_1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g47a01fd4d6_1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47a01fd4d6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g47a01fd4d6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47a01fd4d6_1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47a01fd4d6_1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7a01fd4d6_14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g47a01fd4d6_1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47a01fd4d6_1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g47a01fd4d6_1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7a01fd4d6_1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47a01fd4d6_1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7a01fd4d6_14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7a01fd4d6_14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6c99ca3d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g6c99ca3d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5f0406ac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75f0406ac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f0406acd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75f0406acd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3 columns slide">
  <p:cSld name="TITLE_AND_TWO_COLUMNS_1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7" name="Google Shape;77;p11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1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11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83" name="Google Shape;83;p11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1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quare with title and text">
  <p:cSld name="CUSTOM_1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9" name="Google Shape;89;p12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90" name="Google Shape;90;p1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Content 1 1">
  <p:cSld name="SECTION_HEADER_2_1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94" name="Google Shape;94;p13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">
  <p:cSld name="SECTION_HEADER_2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">
  <p:cSld name="BIG_NUMBER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1">
  <p:cSld name="TITLE_AND_BODY_2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11" name="Google Shape;111;p16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yan frame 1">
  <p:cSld name="CUSTOM_1_1_1_1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&amp; some text slide 1">
  <p:cSld name="BIG_NUMBER_1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21" name="Google Shape;121;p18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23" name="Google Shape;123;p18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6 columns slide">
  <p:cSld name="TITLE_AND_TWO_COLUMNS_1_1"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8" name="Google Shape;128;p19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0" name="Google Shape;130;p19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9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4" name="Google Shape;134;p19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19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19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19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0" name="Google Shape;140;p19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2" name="Google Shape;142;p19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frame ">
  <p:cSld name="BLANK_1_1_1">
    <p:bg>
      <p:bgPr>
        <a:solidFill>
          <a:srgbClr val="81ECEC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48" name="Google Shape;148;p20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Content" type="secHead">
  <p:cSld name="SECTION_HEADER"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3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3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2 columns slide 1">
  <p:cSld name="TITLE_AND_TWO_COLUMNS_2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2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21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5" name="Google Shape;155;p21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7" name="Google Shape;157;p2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yan with title and text 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yan with title and text  1">
  <p:cSld name="CUSTOM_2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frame  1">
  <p:cSld name="BLANK_1_1_1_1">
    <p:bg>
      <p:bgPr>
        <a:solidFill>
          <a:srgbClr val="81ECEC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1" name="Google Shape;171;p24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some text slide 2">
  <p:cSld name="BIG_NUMBER_2"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frame">
  <p:cSld name="BLANK_1_1"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">
  <p:cSld name="AUTOLAYOUT_1"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>
            <a:off x="0" y="0"/>
            <a:ext cx="9144000" cy="34602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 rot="-5400000">
            <a:off x="5684575" y="600"/>
            <a:ext cx="3460200" cy="34590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324475" y="465975"/>
            <a:ext cx="5124300" cy="28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">
  <p:cSld name="SECTION_HEADER_1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yan with title and text">
  <p:cSld name="CUSTOM_7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">
  <p:cSld name="CUSTOM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6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">
  <p:cSld name="TITLE_AND_BODY_1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50" name="Google Shape;50;p7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" type="tx">
  <p:cSld name="TITLE_AND_BODY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6" name="Google Shape;56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2 columns slide" type="twoColTx">
  <p:cSld name="TITLE_AND_TWO_COLUMNS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9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" name="Google Shape;61;p9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" name="Google Shape;63;p9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9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with cyan frame">
  <p:cSld name="CUSTOM_1_1_1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0" name="Google Shape;70;p10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71" name="Google Shape;71;p10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0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i="0" sz="24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b="0" i="0" sz="2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b="0" i="0" sz="2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b="0" i="0" sz="2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b="0" i="0" sz="2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b="0" i="0" sz="2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b="0" i="0" sz="2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b="0" i="0" sz="2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b="0" i="0" sz="2400" u="none" cap="none" strike="noStrik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●"/>
              <a:defRPr b="0" i="0" sz="1400" u="none" cap="none" strike="noStrik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○"/>
              <a:defRPr b="0" i="0" sz="1400" u="none" cap="none" strike="noStrik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■"/>
              <a:defRPr b="0" i="0" sz="1300" u="none" cap="none" strike="noStrik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●"/>
              <a:defRPr b="0" i="0" sz="1300" u="none" cap="none" strike="noStrik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○"/>
              <a:defRPr b="0" i="0" sz="1200" u="none" cap="none" strike="noStrik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■"/>
              <a:defRPr b="0" i="0" sz="1200" u="none" cap="none" strike="noStrik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●"/>
              <a:defRPr b="0" i="0" sz="1100" u="none" cap="none" strike="noStrik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○"/>
              <a:defRPr b="0" i="0" sz="1100" u="none" cap="none" strike="noStrik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Ubuntu Light"/>
              <a:buChar char="■"/>
              <a:defRPr b="0" i="0" sz="1000" u="none" cap="none" strike="noStrik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6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52.png"/><Relationship Id="rId8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80.png"/><Relationship Id="rId5" Type="http://schemas.openxmlformats.org/officeDocument/2006/relationships/image" Target="../media/image12.jpg"/><Relationship Id="rId6" Type="http://schemas.openxmlformats.org/officeDocument/2006/relationships/image" Target="../media/image3.jpg"/><Relationship Id="rId7" Type="http://schemas.openxmlformats.org/officeDocument/2006/relationships/image" Target="../media/image6.png"/><Relationship Id="rId8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Relationship Id="rId4" Type="http://schemas.openxmlformats.org/officeDocument/2006/relationships/image" Target="../media/image1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7.png"/><Relationship Id="rId4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ctrTitle"/>
          </p:nvPr>
        </p:nvSpPr>
        <p:spPr>
          <a:xfrm>
            <a:off x="2648350" y="1833875"/>
            <a:ext cx="4466100" cy="8757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Desafío final 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434343"/>
                </a:solidFill>
              </a:rPr>
              <a:t>1. </a:t>
            </a:r>
            <a:r>
              <a:rPr lang="es" sz="3600"/>
              <a:t>Usuarios</a:t>
            </a:r>
            <a:endParaRPr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Familiarización con los datos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8" name="Google Shape;358;p39"/>
          <p:cNvSpPr txBox="1"/>
          <p:nvPr>
            <p:ph idx="1" type="subTitle"/>
          </p:nvPr>
        </p:nvSpPr>
        <p:spPr>
          <a:xfrm>
            <a:off x="737850" y="1729225"/>
            <a:ext cx="3756900" cy="24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0FB9B1"/>
              </a:buClr>
              <a:buSzPts val="1400"/>
              <a:buFont typeface="Ubuntu Light"/>
              <a:buChar char="●"/>
            </a:pPr>
            <a:r>
              <a:rPr lang="es">
                <a:solidFill>
                  <a:srgbClr val="434343"/>
                </a:solidFill>
              </a:rPr>
              <a:t>Útil, gracioso y guay.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</a:pPr>
            <a:r>
              <a:rPr lang="es">
                <a:solidFill>
                  <a:srgbClr val="434343"/>
                </a:solidFill>
              </a:rPr>
              <a:t>Están muy correlados.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</a:pPr>
            <a:r>
              <a:rPr lang="es">
                <a:solidFill>
                  <a:srgbClr val="434343"/>
                </a:solidFill>
              </a:rPr>
              <a:t>No tiene mucho sentido ya que representan puntuaciones dadas.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</a:pPr>
            <a:r>
              <a:rPr lang="es">
                <a:solidFill>
                  <a:srgbClr val="434343"/>
                </a:solidFill>
              </a:rPr>
              <a:t>Bastante correlados con los demás likes.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0FB9B1"/>
              </a:buClr>
              <a:buSzPts val="1400"/>
              <a:buFont typeface="Ubuntu Light"/>
              <a:buChar char="●"/>
            </a:pPr>
            <a:r>
              <a:rPr lang="es">
                <a:solidFill>
                  <a:srgbClr val="434343"/>
                </a:solidFill>
              </a:rPr>
              <a:t>Likes.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</a:pPr>
            <a:r>
              <a:rPr lang="es">
                <a:solidFill>
                  <a:srgbClr val="434343"/>
                </a:solidFill>
              </a:rPr>
              <a:t>Muy correlados entre sí también.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59" name="Google Shape;359;p39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175" y="559350"/>
            <a:ext cx="2337526" cy="245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85137" l="11781" r="78844" t="4235"/>
          <a:stretch/>
        </p:blipFill>
        <p:spPr>
          <a:xfrm>
            <a:off x="5076075" y="3612825"/>
            <a:ext cx="825876" cy="9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909350" y="628250"/>
            <a:ext cx="453000" cy="393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39"/>
          <p:cNvCxnSpPr>
            <a:stCxn id="363" idx="1"/>
          </p:cNvCxnSpPr>
          <p:nvPr/>
        </p:nvCxnSpPr>
        <p:spPr>
          <a:xfrm flipH="1">
            <a:off x="4837950" y="825050"/>
            <a:ext cx="71400" cy="2649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39"/>
          <p:cNvSpPr/>
          <p:nvPr/>
        </p:nvSpPr>
        <p:spPr>
          <a:xfrm>
            <a:off x="4833662" y="3465025"/>
            <a:ext cx="1310700" cy="1277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39"/>
          <p:cNvCxnSpPr/>
          <p:nvPr/>
        </p:nvCxnSpPr>
        <p:spPr>
          <a:xfrm>
            <a:off x="5367010" y="627010"/>
            <a:ext cx="780300" cy="2847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7" name="Google Shape;367;p39"/>
          <p:cNvPicPr preferRelativeResize="0"/>
          <p:nvPr/>
        </p:nvPicPr>
        <p:blipFill rotWithShape="1">
          <a:blip r:embed="rId3">
            <a:alphaModFix/>
          </a:blip>
          <a:srcRect b="26563" l="33980" r="40162" t="29797"/>
          <a:stretch/>
        </p:blipFill>
        <p:spPr>
          <a:xfrm>
            <a:off x="7256050" y="781225"/>
            <a:ext cx="1828301" cy="32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/>
          <p:nvPr/>
        </p:nvSpPr>
        <p:spPr>
          <a:xfrm>
            <a:off x="7211400" y="721700"/>
            <a:ext cx="1932600" cy="3340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5500725" y="1249375"/>
            <a:ext cx="539400" cy="1138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39"/>
          <p:cNvCxnSpPr/>
          <p:nvPr/>
        </p:nvCxnSpPr>
        <p:spPr>
          <a:xfrm flipH="1" rot="10800000">
            <a:off x="5504925" y="721675"/>
            <a:ext cx="1721400" cy="532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9"/>
          <p:cNvCxnSpPr/>
          <p:nvPr/>
        </p:nvCxnSpPr>
        <p:spPr>
          <a:xfrm>
            <a:off x="5515050" y="2388300"/>
            <a:ext cx="1689000" cy="1666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77" name="Google Shape;377;p40"/>
          <p:cNvSpPr txBox="1"/>
          <p:nvPr>
            <p:ph idx="4294967295" type="body"/>
          </p:nvPr>
        </p:nvSpPr>
        <p:spPr>
          <a:xfrm>
            <a:off x="5558775" y="1152588"/>
            <a:ext cx="33744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Graficando por horas se puede observar el uso diario de la plataforma.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Horas en UTC + 0.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Sigue una tendencia esperada: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Poco uso en las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madrugadas.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Uso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progresivo en mañanas y noches.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Bastante uso en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mediodía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y tarde.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8" name="Google Shape;378;p4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379" name="Google Shape;379;p40"/>
          <p:cNvPicPr preferRelativeResize="0"/>
          <p:nvPr/>
        </p:nvPicPr>
        <p:blipFill rotWithShape="1">
          <a:blip r:embed="rId3">
            <a:alphaModFix/>
          </a:blip>
          <a:srcRect b="50627" l="50668" r="0" t="0"/>
          <a:stretch/>
        </p:blipFill>
        <p:spPr>
          <a:xfrm>
            <a:off x="68300" y="298250"/>
            <a:ext cx="2758524" cy="183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275" y="2575700"/>
            <a:ext cx="2942275" cy="20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0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Uso de la plataforma diariamente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82" name="Google Shape;382;p40"/>
          <p:cNvSpPr txBox="1"/>
          <p:nvPr>
            <p:ph idx="4294967295" type="body"/>
          </p:nvPr>
        </p:nvSpPr>
        <p:spPr>
          <a:xfrm>
            <a:off x="2936200" y="1066675"/>
            <a:ext cx="21462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Nuevos usuarios por hora</a:t>
            </a:r>
            <a:endParaRPr b="1"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3" name="Google Shape;383;p40"/>
          <p:cNvSpPr txBox="1"/>
          <p:nvPr>
            <p:ph idx="4294967295" type="body"/>
          </p:nvPr>
        </p:nvSpPr>
        <p:spPr>
          <a:xfrm>
            <a:off x="434475" y="3445725"/>
            <a:ext cx="1583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Consejos por hora</a:t>
            </a:r>
            <a:endParaRPr b="1"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type="title"/>
          </p:nvPr>
        </p:nvSpPr>
        <p:spPr>
          <a:xfrm>
            <a:off x="570050" y="993900"/>
            <a:ext cx="4316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Clustering</a:t>
            </a:r>
            <a:endParaRPr b="1" sz="4000">
              <a:solidFill>
                <a:srgbClr val="434343"/>
              </a:solidFill>
            </a:endParaRPr>
          </a:p>
        </p:txBody>
      </p:sp>
      <p:sp>
        <p:nvSpPr>
          <p:cNvPr id="389" name="Google Shape;389;p41"/>
          <p:cNvSpPr txBox="1"/>
          <p:nvPr>
            <p:ph idx="1" type="subTitle"/>
          </p:nvPr>
        </p:nvSpPr>
        <p:spPr>
          <a:xfrm>
            <a:off x="614775" y="2564775"/>
            <a:ext cx="29208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Aplicamos clustering para intentar diferenciar distintos tipos de usuarios de manera </a:t>
            </a: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automática</a:t>
            </a:r>
            <a:r>
              <a:rPr lang="es" sz="1800"/>
              <a:t> sin introducir sesgos personales.</a:t>
            </a:r>
            <a:endParaRPr sz="1800"/>
          </a:p>
        </p:txBody>
      </p:sp>
      <p:sp>
        <p:nvSpPr>
          <p:cNvPr id="390" name="Google Shape;390;p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1" name="Google Shape;391;p41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2" name="Google Shape;3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350" y="818924"/>
            <a:ext cx="5303925" cy="35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1"/>
          <p:cNvSpPr txBox="1"/>
          <p:nvPr>
            <p:ph idx="4294967295" type="title"/>
          </p:nvPr>
        </p:nvSpPr>
        <p:spPr>
          <a:xfrm>
            <a:off x="4516567" y="4324572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Cantidad de datos realmente alta que hace que los histogramas no aporten información.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type="title"/>
          </p:nvPr>
        </p:nvSpPr>
        <p:spPr>
          <a:xfrm>
            <a:off x="1117200" y="603300"/>
            <a:ext cx="6909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Factores incluidos en el Clustering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99" name="Google Shape;399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00" name="Google Shape;400;p42"/>
          <p:cNvSpPr txBox="1"/>
          <p:nvPr>
            <p:ph idx="2" type="ctrTitle"/>
          </p:nvPr>
        </p:nvSpPr>
        <p:spPr>
          <a:xfrm>
            <a:off x="1105351" y="18179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SEGUIDORES</a:t>
            </a:r>
            <a:endParaRPr/>
          </a:p>
        </p:txBody>
      </p:sp>
      <p:sp>
        <p:nvSpPr>
          <p:cNvPr id="401" name="Google Shape;401;p42"/>
          <p:cNvSpPr txBox="1"/>
          <p:nvPr>
            <p:ph idx="1" type="subTitle"/>
          </p:nvPr>
        </p:nvSpPr>
        <p:spPr>
          <a:xfrm>
            <a:off x="1014300" y="2667875"/>
            <a:ext cx="2335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Una de las variables más importantes para diferenciar entre estos tipos de usuarios. Cuantos más seguidores, más difusión.</a:t>
            </a:r>
            <a:endParaRPr/>
          </a:p>
        </p:txBody>
      </p:sp>
      <p:sp>
        <p:nvSpPr>
          <p:cNvPr id="402" name="Google Shape;402;p42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NÚMERO DE LIKES</a:t>
            </a:r>
            <a:endParaRPr/>
          </a:p>
        </p:txBody>
      </p:sp>
      <p:sp>
        <p:nvSpPr>
          <p:cNvPr id="403" name="Google Shape;403;p42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El número de likes que recibe un usuario define si sus opiniones son útiles.</a:t>
            </a:r>
            <a:endParaRPr/>
          </a:p>
        </p:txBody>
      </p:sp>
      <p:sp>
        <p:nvSpPr>
          <p:cNvPr id="404" name="Google Shape;404;p42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NÚMERO DE OPINIONES</a:t>
            </a:r>
            <a:endParaRPr/>
          </a:p>
        </p:txBody>
      </p:sp>
      <p:sp>
        <p:nvSpPr>
          <p:cNvPr id="405" name="Google Shape;405;p42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Cuantas más opiniones, más posibilidad de que sean virales y tengan gran difusión.</a:t>
            </a:r>
            <a:endParaRPr/>
          </a:p>
        </p:txBody>
      </p:sp>
      <p:sp>
        <p:nvSpPr>
          <p:cNvPr id="406" name="Google Shape;406;p42"/>
          <p:cNvSpPr txBox="1"/>
          <p:nvPr>
            <p:ph idx="1" type="subTitle"/>
          </p:nvPr>
        </p:nvSpPr>
        <p:spPr>
          <a:xfrm>
            <a:off x="2136150" y="1022225"/>
            <a:ext cx="485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Clustering orientado a diferenciar la fama de los usuarios: </a:t>
            </a:r>
            <a:r>
              <a:rPr b="1" lang="es">
                <a:latin typeface="Ubuntu"/>
                <a:ea typeface="Ubuntu"/>
                <a:cs typeface="Ubuntu"/>
                <a:sym typeface="Ubuntu"/>
              </a:rPr>
              <a:t>usuarios poco conocidos</a:t>
            </a:r>
            <a:r>
              <a:rPr lang="es"/>
              <a:t>, </a:t>
            </a:r>
            <a:r>
              <a:rPr b="1" lang="es">
                <a:latin typeface="Ubuntu"/>
                <a:ea typeface="Ubuntu"/>
                <a:cs typeface="Ubuntu"/>
                <a:sym typeface="Ubuntu"/>
              </a:rPr>
              <a:t>usuarios en la media</a:t>
            </a:r>
            <a:r>
              <a:rPr lang="es"/>
              <a:t>, </a:t>
            </a:r>
            <a:r>
              <a:rPr b="1" lang="es">
                <a:latin typeface="Ubuntu"/>
                <a:ea typeface="Ubuntu"/>
                <a:cs typeface="Ubuntu"/>
                <a:sym typeface="Ubuntu"/>
              </a:rPr>
              <a:t>usuarios muy conocidos</a:t>
            </a:r>
            <a:r>
              <a:rPr lang="es"/>
              <a:t>, etc...</a:t>
            </a:r>
            <a:endParaRPr/>
          </a:p>
        </p:txBody>
      </p:sp>
      <p:sp>
        <p:nvSpPr>
          <p:cNvPr id="407" name="Google Shape;407;p42"/>
          <p:cNvSpPr txBox="1"/>
          <p:nvPr>
            <p:ph idx="4294967295" type="title"/>
          </p:nvPr>
        </p:nvSpPr>
        <p:spPr>
          <a:xfrm>
            <a:off x="4610425" y="4269625"/>
            <a:ext cx="414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Se podrían considerar otras clusterizaciones igualmente válidas.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" sz="8200"/>
              <a:t>1.637.135</a:t>
            </a:r>
            <a:endParaRPr sz="8200">
              <a:solidFill>
                <a:srgbClr val="434343"/>
              </a:solidFill>
            </a:endParaRPr>
          </a:p>
        </p:txBody>
      </p:sp>
      <p:sp>
        <p:nvSpPr>
          <p:cNvPr id="413" name="Google Shape;413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14" name="Google Shape;414;p43"/>
          <p:cNvSpPr txBox="1"/>
          <p:nvPr>
            <p:ph idx="1" type="subTitle"/>
          </p:nvPr>
        </p:nvSpPr>
        <p:spPr>
          <a:xfrm>
            <a:off x="1261750" y="3015325"/>
            <a:ext cx="6620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800">
                <a:solidFill>
                  <a:srgbClr val="434343"/>
                </a:solidFill>
              </a:rPr>
              <a:t>DEMASIADOS USUARIOS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15" name="Google Shape;415;p43"/>
          <p:cNvPicPr preferRelativeResize="0"/>
          <p:nvPr/>
        </p:nvPicPr>
        <p:blipFill rotWithShape="1">
          <a:blip r:embed="rId3">
            <a:alphaModFix/>
          </a:blip>
          <a:srcRect b="57662" l="37290" r="54894" t="23096"/>
          <a:stretch/>
        </p:blipFill>
        <p:spPr>
          <a:xfrm>
            <a:off x="7043575" y="1832400"/>
            <a:ext cx="501125" cy="82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"/>
          <p:cNvSpPr txBox="1"/>
          <p:nvPr>
            <p:ph idx="1" type="body"/>
          </p:nvPr>
        </p:nvSpPr>
        <p:spPr>
          <a:xfrm>
            <a:off x="2117700" y="3561200"/>
            <a:ext cx="4908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Los clusters tienen un tamaño intuitivo; </a:t>
            </a:r>
            <a:r>
              <a:rPr b="1" lang="es">
                <a:latin typeface="Ubuntu"/>
                <a:ea typeface="Ubuntu"/>
                <a:cs typeface="Ubuntu"/>
                <a:sym typeface="Ubuntu"/>
              </a:rPr>
              <a:t>el más pequeño es el de los usuarios más conocidos</a:t>
            </a:r>
            <a:r>
              <a:rPr lang="es"/>
              <a:t>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Los </a:t>
            </a:r>
            <a:r>
              <a:rPr b="1" lang="es">
                <a:latin typeface="Ubuntu"/>
                <a:ea typeface="Ubuntu"/>
                <a:cs typeface="Ubuntu"/>
                <a:sym typeface="Ubuntu"/>
              </a:rPr>
              <a:t>usuarios</a:t>
            </a:r>
            <a:r>
              <a:rPr lang="es"/>
              <a:t> menos conocidos son </a:t>
            </a:r>
            <a:r>
              <a:rPr b="1" lang="es">
                <a:latin typeface="Ubuntu"/>
                <a:ea typeface="Ubuntu"/>
                <a:cs typeface="Ubuntu"/>
                <a:sym typeface="Ubuntu"/>
              </a:rPr>
              <a:t>los más comunes</a:t>
            </a:r>
            <a:r>
              <a:rPr lang="es"/>
              <a:t>.</a:t>
            </a:r>
            <a:endParaRPr/>
          </a:p>
        </p:txBody>
      </p:sp>
      <p:sp>
        <p:nvSpPr>
          <p:cNvPr id="421" name="Google Shape;421;p44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Clusters obtenidos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422" name="Google Shape;422;p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23" name="Google Shape;423;p44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44"/>
          <p:cNvSpPr/>
          <p:nvPr/>
        </p:nvSpPr>
        <p:spPr>
          <a:xfrm>
            <a:off x="935055" y="1061288"/>
            <a:ext cx="2955716" cy="1705324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latin typeface="Ubuntu"/>
                <a:ea typeface="Ubuntu"/>
                <a:cs typeface="Ubuntu"/>
                <a:sym typeface="Ubuntu"/>
              </a:rPr>
              <a:t>Cluster 0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1.562.048 users</a:t>
            </a:r>
            <a:endParaRPr b="1"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5" name="Google Shape;425;p44"/>
          <p:cNvSpPr/>
          <p:nvPr/>
        </p:nvSpPr>
        <p:spPr>
          <a:xfrm>
            <a:off x="3433925" y="2269100"/>
            <a:ext cx="2239504" cy="1292101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Cluster 1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65.275 users</a:t>
            </a:r>
            <a:endParaRPr/>
          </a:p>
        </p:txBody>
      </p:sp>
      <p:sp>
        <p:nvSpPr>
          <p:cNvPr id="426" name="Google Shape;426;p44"/>
          <p:cNvSpPr/>
          <p:nvPr/>
        </p:nvSpPr>
        <p:spPr>
          <a:xfrm>
            <a:off x="5245725" y="1457050"/>
            <a:ext cx="1583841" cy="913799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Cluster 2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9121 users</a:t>
            </a:r>
            <a:endParaRPr/>
          </a:p>
        </p:txBody>
      </p:sp>
      <p:sp>
        <p:nvSpPr>
          <p:cNvPr id="427" name="Google Shape;427;p44"/>
          <p:cNvSpPr/>
          <p:nvPr/>
        </p:nvSpPr>
        <p:spPr>
          <a:xfrm>
            <a:off x="6967900" y="2370850"/>
            <a:ext cx="1324596" cy="764227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Cluster 3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694 users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8" name="Google Shape;428;p44"/>
          <p:cNvSpPr txBox="1"/>
          <p:nvPr/>
        </p:nvSpPr>
        <p:spPr>
          <a:xfrm>
            <a:off x="7356800" y="320175"/>
            <a:ext cx="140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Valores aproximados*</a:t>
            </a:r>
            <a:endParaRPr b="1" sz="9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Clusters obtenidos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434" name="Google Shape;434;p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35" name="Google Shape;435;p45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45"/>
          <p:cNvSpPr txBox="1"/>
          <p:nvPr/>
        </p:nvSpPr>
        <p:spPr>
          <a:xfrm>
            <a:off x="7356800" y="320175"/>
            <a:ext cx="140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Valores aproximados*</a:t>
            </a:r>
            <a:endParaRPr b="1" sz="9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7" name="Google Shape;437;p45"/>
          <p:cNvPicPr preferRelativeResize="0"/>
          <p:nvPr/>
        </p:nvPicPr>
        <p:blipFill rotWithShape="1">
          <a:blip r:embed="rId3">
            <a:alphaModFix/>
          </a:blip>
          <a:srcRect b="0" l="11379" r="2672" t="6568"/>
          <a:stretch/>
        </p:blipFill>
        <p:spPr>
          <a:xfrm>
            <a:off x="816126" y="1334525"/>
            <a:ext cx="4453450" cy="32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5"/>
          <p:cNvSpPr/>
          <p:nvPr/>
        </p:nvSpPr>
        <p:spPr>
          <a:xfrm>
            <a:off x="5929175" y="1806150"/>
            <a:ext cx="347700" cy="347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5"/>
          <p:cNvSpPr/>
          <p:nvPr/>
        </p:nvSpPr>
        <p:spPr>
          <a:xfrm>
            <a:off x="5929175" y="2333900"/>
            <a:ext cx="347700" cy="347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5"/>
          <p:cNvSpPr/>
          <p:nvPr/>
        </p:nvSpPr>
        <p:spPr>
          <a:xfrm>
            <a:off x="5929175" y="2861650"/>
            <a:ext cx="347700" cy="3477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5"/>
          <p:cNvSpPr/>
          <p:nvPr/>
        </p:nvSpPr>
        <p:spPr>
          <a:xfrm>
            <a:off x="5929175" y="3389400"/>
            <a:ext cx="347700" cy="3477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 txBox="1"/>
          <p:nvPr>
            <p:ph idx="4294967295" type="title"/>
          </p:nvPr>
        </p:nvSpPr>
        <p:spPr>
          <a:xfrm>
            <a:off x="6317925" y="1746138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Cluster 3</a:t>
            </a:r>
            <a:endParaRPr sz="1800"/>
          </a:p>
        </p:txBody>
      </p:sp>
      <p:sp>
        <p:nvSpPr>
          <p:cNvPr id="443" name="Google Shape;443;p45"/>
          <p:cNvSpPr txBox="1"/>
          <p:nvPr>
            <p:ph idx="4294967295" type="title"/>
          </p:nvPr>
        </p:nvSpPr>
        <p:spPr>
          <a:xfrm>
            <a:off x="6317925" y="2273888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Cluster 2</a:t>
            </a:r>
            <a:endParaRPr sz="1800"/>
          </a:p>
        </p:txBody>
      </p:sp>
      <p:sp>
        <p:nvSpPr>
          <p:cNvPr id="444" name="Google Shape;444;p45"/>
          <p:cNvSpPr txBox="1"/>
          <p:nvPr>
            <p:ph idx="4294967295" type="title"/>
          </p:nvPr>
        </p:nvSpPr>
        <p:spPr>
          <a:xfrm>
            <a:off x="6317925" y="2804463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Cluster 1</a:t>
            </a:r>
            <a:endParaRPr sz="1800"/>
          </a:p>
        </p:txBody>
      </p:sp>
      <p:sp>
        <p:nvSpPr>
          <p:cNvPr id="445" name="Google Shape;445;p45"/>
          <p:cNvSpPr txBox="1"/>
          <p:nvPr>
            <p:ph idx="4294967295" type="title"/>
          </p:nvPr>
        </p:nvSpPr>
        <p:spPr>
          <a:xfrm>
            <a:off x="6317925" y="3335038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Cluster 0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451" name="Google Shape;451;p46"/>
          <p:cNvSpPr txBox="1"/>
          <p:nvPr>
            <p:ph idx="4294967295" type="body"/>
          </p:nvPr>
        </p:nvSpPr>
        <p:spPr>
          <a:xfrm>
            <a:off x="5558775" y="1021800"/>
            <a:ext cx="33744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Observaciones interesantes:</a:t>
            </a:r>
            <a:endParaRPr b="1"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Ubuntu"/>
              <a:buChar char="-"/>
            </a:pP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Parece que hemos conseguido separar con sentido los usuarios más comunes del resto de usuarios.</a:t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Ubuntu"/>
              <a:buChar char="-"/>
            </a:pP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Los usuarios más comunes son más </a:t>
            </a:r>
            <a:r>
              <a:rPr b="1"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extremistas</a:t>
            </a: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Ubuntu"/>
              <a:buChar char="-"/>
            </a:pP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Los usuarios más comunes son los </a:t>
            </a:r>
            <a:r>
              <a:rPr b="1"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menos críticos</a:t>
            </a: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Ubuntu"/>
              <a:buChar char="-"/>
            </a:pP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Los usuarios de los </a:t>
            </a:r>
            <a:r>
              <a:rPr b="1"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clusters menos comunes</a:t>
            </a: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tienden a centrar la puntuación que dan entre </a:t>
            </a:r>
            <a:r>
              <a:rPr b="1"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el 3 y el 5</a:t>
            </a: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2" name="Google Shape;452;p4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453" name="Google Shape;453;p46"/>
          <p:cNvSpPr txBox="1"/>
          <p:nvPr>
            <p:ph idx="4294967295" type="title"/>
          </p:nvPr>
        </p:nvSpPr>
        <p:spPr>
          <a:xfrm>
            <a:off x="742129" y="4352847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Histogramas de la </a:t>
            </a:r>
            <a:r>
              <a:rPr lang="es" sz="1000">
                <a:solidFill>
                  <a:srgbClr val="999999"/>
                </a:solidFill>
              </a:rPr>
              <a:t>media de puntuación por cluster</a:t>
            </a: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 que dan los usuarios a los negocios que visitan.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54" name="Google Shape;454;p46"/>
          <p:cNvSpPr txBox="1"/>
          <p:nvPr>
            <p:ph idx="4294967295" type="ctrTitle"/>
          </p:nvPr>
        </p:nvSpPr>
        <p:spPr>
          <a:xfrm>
            <a:off x="4467075" y="146100"/>
            <a:ext cx="4466100" cy="7521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Media de puntuaciones</a:t>
            </a:r>
            <a:endParaRPr i="1"/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5" y="932525"/>
            <a:ext cx="4887800" cy="338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Muchos outliers en todos los clusters</a:t>
            </a:r>
            <a:endParaRPr/>
          </a:p>
        </p:txBody>
      </p:sp>
      <p:pic>
        <p:nvPicPr>
          <p:cNvPr id="461" name="Google Shape;4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250" y="296875"/>
            <a:ext cx="5996576" cy="3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Contenido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8" name="Google Shape;198;p30"/>
          <p:cNvSpPr txBox="1"/>
          <p:nvPr>
            <p:ph idx="2" type="title"/>
          </p:nvPr>
        </p:nvSpPr>
        <p:spPr>
          <a:xfrm>
            <a:off x="4541950" y="96573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99" name="Google Shape;199;p30"/>
          <p:cNvSpPr txBox="1"/>
          <p:nvPr>
            <p:ph idx="3" type="subTitle"/>
          </p:nvPr>
        </p:nvSpPr>
        <p:spPr>
          <a:xfrm>
            <a:off x="4541949" y="247371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Pequeña explicación de datos importantes encontrados en el preprocesado</a:t>
            </a:r>
            <a:endParaRPr/>
          </a:p>
        </p:txBody>
      </p:sp>
      <p:sp>
        <p:nvSpPr>
          <p:cNvPr id="200" name="Google Shape;200;p30"/>
          <p:cNvSpPr txBox="1"/>
          <p:nvPr>
            <p:ph idx="4" type="title"/>
          </p:nvPr>
        </p:nvSpPr>
        <p:spPr>
          <a:xfrm>
            <a:off x="4541950" y="1963051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Preprocesado</a:t>
            </a:r>
            <a:endParaRPr/>
          </a:p>
        </p:txBody>
      </p:sp>
      <p:sp>
        <p:nvSpPr>
          <p:cNvPr id="201" name="Google Shape;201;p30"/>
          <p:cNvSpPr txBox="1"/>
          <p:nvPr>
            <p:ph idx="1" type="subTitle"/>
          </p:nvPr>
        </p:nvSpPr>
        <p:spPr>
          <a:xfrm>
            <a:off x="4541949" y="1502579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Introducción del trabajo hecho, mencionando las tecnologías usadas y cuestiones variadas.</a:t>
            </a:r>
            <a:endParaRPr/>
          </a:p>
        </p:txBody>
      </p:sp>
      <p:sp>
        <p:nvSpPr>
          <p:cNvPr id="202" name="Google Shape;202;p30"/>
          <p:cNvSpPr txBox="1"/>
          <p:nvPr>
            <p:ph idx="5" type="subTitle"/>
          </p:nvPr>
        </p:nvSpPr>
        <p:spPr>
          <a:xfrm>
            <a:off x="4541949" y="3461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Presentación de todos los elementos importantes encontrados en el análisis.</a:t>
            </a:r>
            <a:endParaRPr/>
          </a:p>
        </p:txBody>
      </p:sp>
      <p:sp>
        <p:nvSpPr>
          <p:cNvPr id="203" name="Google Shape;203;p30"/>
          <p:cNvSpPr txBox="1"/>
          <p:nvPr>
            <p:ph idx="6" type="title"/>
          </p:nvPr>
        </p:nvSpPr>
        <p:spPr>
          <a:xfrm>
            <a:off x="4541950" y="2947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Análisis de datos extensivo</a:t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600" y="1198800"/>
            <a:ext cx="997350" cy="3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052" y="1198800"/>
            <a:ext cx="763887" cy="7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052" y="2177075"/>
            <a:ext cx="763887" cy="7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052" y="3155350"/>
            <a:ext cx="763887" cy="7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052" y="4133625"/>
            <a:ext cx="763887" cy="7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4541949" y="4445677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Explicación del enfoque utilizado para generar un predictor y resultados obtenidos.</a:t>
            </a:r>
            <a:endParaRPr/>
          </a:p>
        </p:txBody>
      </p:sp>
      <p:sp>
        <p:nvSpPr>
          <p:cNvPr id="210" name="Google Shape;210;p30"/>
          <p:cNvSpPr txBox="1"/>
          <p:nvPr>
            <p:ph idx="6" type="title"/>
          </p:nvPr>
        </p:nvSpPr>
        <p:spPr>
          <a:xfrm>
            <a:off x="4541950" y="3931441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Predictor</a:t>
            </a:r>
            <a:endParaRPr/>
          </a:p>
        </p:txBody>
      </p:sp>
      <p:sp>
        <p:nvSpPr>
          <p:cNvPr id="211" name="Google Shape;211;p30"/>
          <p:cNvSpPr txBox="1"/>
          <p:nvPr>
            <p:ph idx="7" type="title"/>
          </p:nvPr>
        </p:nvSpPr>
        <p:spPr>
          <a:xfrm>
            <a:off x="3629800" y="1275625"/>
            <a:ext cx="698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12" name="Google Shape;212;p30"/>
          <p:cNvSpPr txBox="1"/>
          <p:nvPr>
            <p:ph idx="7" type="title"/>
          </p:nvPr>
        </p:nvSpPr>
        <p:spPr>
          <a:xfrm>
            <a:off x="3629800" y="4210450"/>
            <a:ext cx="698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213" name="Google Shape;213;p30"/>
          <p:cNvSpPr txBox="1"/>
          <p:nvPr>
            <p:ph idx="7" type="title"/>
          </p:nvPr>
        </p:nvSpPr>
        <p:spPr>
          <a:xfrm>
            <a:off x="3629800" y="3232175"/>
            <a:ext cx="698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214" name="Google Shape;214;p30"/>
          <p:cNvSpPr txBox="1"/>
          <p:nvPr>
            <p:ph idx="7" type="title"/>
          </p:nvPr>
        </p:nvSpPr>
        <p:spPr>
          <a:xfrm>
            <a:off x="3629800" y="2253900"/>
            <a:ext cx="698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467" name="Google Shape;467;p4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468" name="Google Shape;468;p48"/>
          <p:cNvSpPr txBox="1"/>
          <p:nvPr>
            <p:ph idx="4294967295" type="title"/>
          </p:nvPr>
        </p:nvSpPr>
        <p:spPr>
          <a:xfrm>
            <a:off x="372387" y="2079975"/>
            <a:ext cx="25431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Scatterplot que enfrenta el número de likes y el número de opiniones.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69" name="Google Shape;469;p48"/>
          <p:cNvSpPr txBox="1"/>
          <p:nvPr>
            <p:ph idx="4294967295" type="ctrTitle"/>
          </p:nvPr>
        </p:nvSpPr>
        <p:spPr>
          <a:xfrm>
            <a:off x="4467075" y="146100"/>
            <a:ext cx="4466100" cy="7521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Análisis de outliers</a:t>
            </a:r>
            <a:endParaRPr i="1"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71" y="300475"/>
            <a:ext cx="2720000" cy="17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8"/>
          <p:cNvSpPr txBox="1"/>
          <p:nvPr>
            <p:ph idx="4294967295" type="body"/>
          </p:nvPr>
        </p:nvSpPr>
        <p:spPr>
          <a:xfrm>
            <a:off x="5558775" y="1021800"/>
            <a:ext cx="33744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Observaciones interesantes: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La mayoría de los usuarios no tienen ni muchas opiniones ni muchos likes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Tener más opiniones no significa tener un mayor número de likes.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Es curioso ver que la gente con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más likes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forman parte del grupo con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menos opiniones.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72" name="Google Shape;4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325" y="2658075"/>
            <a:ext cx="2720000" cy="181103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8"/>
          <p:cNvSpPr txBox="1"/>
          <p:nvPr>
            <p:ph idx="4294967295" type="title"/>
          </p:nvPr>
        </p:nvSpPr>
        <p:spPr>
          <a:xfrm>
            <a:off x="2127787" y="4445100"/>
            <a:ext cx="25431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Scatterplot que enfrenta el número de likes y el número de seguidores.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/>
          <p:nvPr/>
        </p:nvSpPr>
        <p:spPr>
          <a:xfrm>
            <a:off x="3324725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9"/>
          <p:cNvSpPr/>
          <p:nvPr/>
        </p:nvSpPr>
        <p:spPr>
          <a:xfrm>
            <a:off x="5628750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9"/>
          <p:cNvSpPr txBox="1"/>
          <p:nvPr>
            <p:ph type="title"/>
          </p:nvPr>
        </p:nvSpPr>
        <p:spPr>
          <a:xfrm>
            <a:off x="1117200" y="603300"/>
            <a:ext cx="6909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Los influencers más llamativos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81" name="Google Shape;481;p4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82" name="Google Shape;482;p49"/>
          <p:cNvSpPr txBox="1"/>
          <p:nvPr>
            <p:ph idx="2" type="ctrTitle"/>
          </p:nvPr>
        </p:nvSpPr>
        <p:spPr>
          <a:xfrm>
            <a:off x="1926601" y="19649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NÚMERO DE OPINIONES</a:t>
            </a:r>
            <a:endParaRPr/>
          </a:p>
        </p:txBody>
      </p:sp>
      <p:sp>
        <p:nvSpPr>
          <p:cNvPr id="483" name="Google Shape;483;p49"/>
          <p:cNvSpPr txBox="1"/>
          <p:nvPr>
            <p:ph idx="1" type="subTitle"/>
          </p:nvPr>
        </p:nvSpPr>
        <p:spPr>
          <a:xfrm>
            <a:off x="1835550" y="2609675"/>
            <a:ext cx="23358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 mayor número de opiniones, puede que sean más expertos y conocidos.</a:t>
            </a:r>
            <a:endParaRPr/>
          </a:p>
        </p:txBody>
      </p:sp>
      <p:sp>
        <p:nvSpPr>
          <p:cNvPr id="484" name="Google Shape;484;p49"/>
          <p:cNvSpPr txBox="1"/>
          <p:nvPr>
            <p:ph idx="3" type="ctrTitle"/>
          </p:nvPr>
        </p:nvSpPr>
        <p:spPr>
          <a:xfrm>
            <a:off x="5129476" y="200385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NÚMERO DE LIKES</a:t>
            </a:r>
            <a:endParaRPr/>
          </a:p>
        </p:txBody>
      </p:sp>
      <p:sp>
        <p:nvSpPr>
          <p:cNvPr id="485" name="Google Shape;485;p49"/>
          <p:cNvSpPr txBox="1"/>
          <p:nvPr>
            <p:ph idx="4" type="subTitle"/>
          </p:nvPr>
        </p:nvSpPr>
        <p:spPr>
          <a:xfrm>
            <a:off x="5129479" y="2609300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El número de likes que recibe un usuario define si sus opiniones son útiles. Tomamos </a:t>
            </a:r>
            <a:r>
              <a:rPr b="1" lang="es">
                <a:latin typeface="Ubuntu"/>
                <a:ea typeface="Ubuntu"/>
                <a:cs typeface="Ubuntu"/>
                <a:sym typeface="Ubuntu"/>
              </a:rPr>
              <a:t>útil</a:t>
            </a:r>
            <a:r>
              <a:rPr lang="es"/>
              <a:t>, </a:t>
            </a:r>
            <a:r>
              <a:rPr b="1" lang="es">
                <a:latin typeface="Ubuntu"/>
                <a:ea typeface="Ubuntu"/>
                <a:cs typeface="Ubuntu"/>
                <a:sym typeface="Ubuntu"/>
              </a:rPr>
              <a:t>divertido</a:t>
            </a:r>
            <a:r>
              <a:rPr lang="es"/>
              <a:t> y </a:t>
            </a:r>
            <a:r>
              <a:rPr b="1" lang="es">
                <a:latin typeface="Ubuntu"/>
                <a:ea typeface="Ubuntu"/>
                <a:cs typeface="Ubuntu"/>
                <a:sym typeface="Ubuntu"/>
              </a:rPr>
              <a:t>guay</a:t>
            </a:r>
            <a:r>
              <a:rPr lang="es"/>
              <a:t>.</a:t>
            </a:r>
            <a:endParaRPr/>
          </a:p>
        </p:txBody>
      </p:sp>
      <p:sp>
        <p:nvSpPr>
          <p:cNvPr id="486" name="Google Shape;486;p49"/>
          <p:cNvSpPr txBox="1"/>
          <p:nvPr>
            <p:ph idx="1" type="subTitle"/>
          </p:nvPr>
        </p:nvSpPr>
        <p:spPr>
          <a:xfrm>
            <a:off x="2143800" y="1000400"/>
            <a:ext cx="4856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Tomamos el </a:t>
            </a:r>
            <a:r>
              <a:rPr b="1" lang="es">
                <a:latin typeface="Ubuntu"/>
                <a:ea typeface="Ubuntu"/>
                <a:cs typeface="Ubuntu"/>
                <a:sym typeface="Ubuntu"/>
              </a:rPr>
              <a:t>cluster de influencers</a:t>
            </a:r>
            <a:r>
              <a:rPr lang="es"/>
              <a:t> y obtenemos los mejores, ordenando por los siguientes atributos:</a:t>
            </a:r>
            <a:endParaRPr/>
          </a:p>
        </p:txBody>
      </p:sp>
      <p:cxnSp>
        <p:nvCxnSpPr>
          <p:cNvPr id="487" name="Google Shape;487;p49"/>
          <p:cNvCxnSpPr/>
          <p:nvPr/>
        </p:nvCxnSpPr>
        <p:spPr>
          <a:xfrm>
            <a:off x="4685175" y="1906075"/>
            <a:ext cx="0" cy="19134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49"/>
          <p:cNvSpPr txBox="1"/>
          <p:nvPr>
            <p:ph type="title"/>
          </p:nvPr>
        </p:nvSpPr>
        <p:spPr>
          <a:xfrm>
            <a:off x="655950" y="3874075"/>
            <a:ext cx="789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¡Veamos los 5 mejores de la plataforma!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89" name="Google Shape;489;p49"/>
          <p:cNvSpPr txBox="1"/>
          <p:nvPr>
            <p:ph idx="4294967295" type="title"/>
          </p:nvPr>
        </p:nvSpPr>
        <p:spPr>
          <a:xfrm>
            <a:off x="3029925" y="4360925"/>
            <a:ext cx="607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Son los mejores bajo nuestra forma de buscarlos. Se podrían considerar otras ordenaciones.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Pueden apreciarse las calles con negocios y las zonas con mayor cantidad (centro y puerto).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Sus reviews son en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Toronto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Datos: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Jennifer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6314 opiniones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10 años como experto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562 amigos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715 seguidores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Esta es una de las ciudades con más negocios.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5" name="Google Shape;495;p50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Mejor Influencer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96" name="Google Shape;496;p50"/>
          <p:cNvPicPr preferRelativeResize="0"/>
          <p:nvPr/>
        </p:nvPicPr>
        <p:blipFill rotWithShape="1">
          <a:blip r:embed="rId3">
            <a:alphaModFix/>
          </a:blip>
          <a:srcRect b="0" l="0" r="32263" t="0"/>
          <a:stretch/>
        </p:blipFill>
        <p:spPr>
          <a:xfrm>
            <a:off x="142500" y="636650"/>
            <a:ext cx="4907525" cy="39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0"/>
          <p:cNvSpPr txBox="1"/>
          <p:nvPr/>
        </p:nvSpPr>
        <p:spPr>
          <a:xfrm>
            <a:off x="2764550" y="3703025"/>
            <a:ext cx="1120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TORONTO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1"/>
          <p:cNvPicPr preferRelativeResize="0"/>
          <p:nvPr/>
        </p:nvPicPr>
        <p:blipFill rotWithShape="1">
          <a:blip r:embed="rId3">
            <a:alphaModFix/>
          </a:blip>
          <a:srcRect b="2714" l="0" r="34434" t="0"/>
          <a:stretch/>
        </p:blipFill>
        <p:spPr>
          <a:xfrm>
            <a:off x="76200" y="0"/>
            <a:ext cx="3334376" cy="2655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940000" dist="57150">
              <a:srgbClr val="000000">
                <a:alpha val="50000"/>
              </a:srgbClr>
            </a:outerShdw>
          </a:effectLst>
        </p:spPr>
      </p:pic>
      <p:pic>
        <p:nvPicPr>
          <p:cNvPr id="503" name="Google Shape;503;p51"/>
          <p:cNvPicPr preferRelativeResize="0"/>
          <p:nvPr/>
        </p:nvPicPr>
        <p:blipFill rotWithShape="1">
          <a:blip r:embed="rId4">
            <a:alphaModFix/>
          </a:blip>
          <a:srcRect b="2281" l="1528" r="34258" t="1869"/>
          <a:stretch/>
        </p:blipFill>
        <p:spPr>
          <a:xfrm>
            <a:off x="1815425" y="2361075"/>
            <a:ext cx="3269649" cy="259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760000" dist="47625">
              <a:srgbClr val="000000">
                <a:alpha val="68000"/>
              </a:srgbClr>
            </a:outerShdw>
          </a:effectLst>
        </p:spPr>
      </p:pic>
      <p:sp>
        <p:nvSpPr>
          <p:cNvPr id="504" name="Google Shape;504;p51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Phoenix y Las Vegas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Estas son las otras dos ciudades con más cantidad de negocios.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Influencer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azul y verde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están sobre todo en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Phoenix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Influencer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rojo y morado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sobre todo el Las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Vegas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¿Tendrán amigos en común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los que hacen reviews en las mismas ciudades?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p51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Los otros 4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06" name="Google Shape;506;p51"/>
          <p:cNvSpPr txBox="1"/>
          <p:nvPr/>
        </p:nvSpPr>
        <p:spPr>
          <a:xfrm>
            <a:off x="189175" y="2066000"/>
            <a:ext cx="1120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PHOENIX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7" name="Google Shape;507;p51"/>
          <p:cNvSpPr txBox="1"/>
          <p:nvPr/>
        </p:nvSpPr>
        <p:spPr>
          <a:xfrm>
            <a:off x="3964575" y="2487575"/>
            <a:ext cx="1120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LAS VEGAS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2"/>
          <p:cNvPicPr preferRelativeResize="0"/>
          <p:nvPr/>
        </p:nvPicPr>
        <p:blipFill rotWithShape="1">
          <a:blip r:embed="rId3">
            <a:alphaModFix/>
          </a:blip>
          <a:srcRect b="3703" l="4383" r="4108" t="4410"/>
          <a:stretch/>
        </p:blipFill>
        <p:spPr>
          <a:xfrm>
            <a:off x="1145800" y="408537"/>
            <a:ext cx="4181375" cy="419842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2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Redes de amigos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514" name="Google Shape;514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5" name="Google Shape;515;p52"/>
          <p:cNvSpPr/>
          <p:nvPr/>
        </p:nvSpPr>
        <p:spPr>
          <a:xfrm>
            <a:off x="5929175" y="1806150"/>
            <a:ext cx="347700" cy="347700"/>
          </a:xfrm>
          <a:prstGeom prst="rect">
            <a:avLst/>
          </a:prstGeom>
          <a:solidFill>
            <a:srgbClr val="F1A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2"/>
          <p:cNvSpPr/>
          <p:nvPr/>
        </p:nvSpPr>
        <p:spPr>
          <a:xfrm>
            <a:off x="5929175" y="2333900"/>
            <a:ext cx="347700" cy="347700"/>
          </a:xfrm>
          <a:prstGeom prst="rect">
            <a:avLst/>
          </a:prstGeom>
          <a:solidFill>
            <a:srgbClr val="6B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2"/>
          <p:cNvSpPr/>
          <p:nvPr/>
        </p:nvSpPr>
        <p:spPr>
          <a:xfrm>
            <a:off x="5929175" y="2861650"/>
            <a:ext cx="347700" cy="347700"/>
          </a:xfrm>
          <a:prstGeom prst="rect">
            <a:avLst/>
          </a:prstGeom>
          <a:solidFill>
            <a:srgbClr val="4CD0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2"/>
          <p:cNvSpPr/>
          <p:nvPr/>
        </p:nvSpPr>
        <p:spPr>
          <a:xfrm>
            <a:off x="5929175" y="3389400"/>
            <a:ext cx="347700" cy="347700"/>
          </a:xfrm>
          <a:prstGeom prst="rect">
            <a:avLst/>
          </a:prstGeom>
          <a:solidFill>
            <a:srgbClr val="ED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2"/>
          <p:cNvSpPr txBox="1"/>
          <p:nvPr>
            <p:ph idx="4294967295" type="title"/>
          </p:nvPr>
        </p:nvSpPr>
        <p:spPr>
          <a:xfrm>
            <a:off x="6317925" y="1746138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Toronto</a:t>
            </a:r>
            <a:endParaRPr sz="1800"/>
          </a:p>
        </p:txBody>
      </p:sp>
      <p:sp>
        <p:nvSpPr>
          <p:cNvPr id="520" name="Google Shape;520;p52"/>
          <p:cNvSpPr txBox="1"/>
          <p:nvPr>
            <p:ph idx="4294967295" type="title"/>
          </p:nvPr>
        </p:nvSpPr>
        <p:spPr>
          <a:xfrm>
            <a:off x="6317925" y="2273888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Phoenix</a:t>
            </a:r>
            <a:endParaRPr sz="1800"/>
          </a:p>
        </p:txBody>
      </p:sp>
      <p:sp>
        <p:nvSpPr>
          <p:cNvPr id="521" name="Google Shape;521;p52"/>
          <p:cNvSpPr txBox="1"/>
          <p:nvPr>
            <p:ph idx="4294967295" type="title"/>
          </p:nvPr>
        </p:nvSpPr>
        <p:spPr>
          <a:xfrm>
            <a:off x="6317925" y="2804463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Phoenix</a:t>
            </a:r>
            <a:endParaRPr sz="1800"/>
          </a:p>
        </p:txBody>
      </p:sp>
      <p:sp>
        <p:nvSpPr>
          <p:cNvPr id="522" name="Google Shape;522;p52"/>
          <p:cNvSpPr txBox="1"/>
          <p:nvPr>
            <p:ph idx="4294967295" type="title"/>
          </p:nvPr>
        </p:nvSpPr>
        <p:spPr>
          <a:xfrm>
            <a:off x="6317925" y="3335038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Las Vegas</a:t>
            </a:r>
            <a:endParaRPr sz="1800"/>
          </a:p>
        </p:txBody>
      </p:sp>
      <p:sp>
        <p:nvSpPr>
          <p:cNvPr id="523" name="Google Shape;523;p52"/>
          <p:cNvSpPr/>
          <p:nvPr/>
        </p:nvSpPr>
        <p:spPr>
          <a:xfrm>
            <a:off x="5929175" y="3919975"/>
            <a:ext cx="347700" cy="347700"/>
          </a:xfrm>
          <a:prstGeom prst="rect">
            <a:avLst/>
          </a:prstGeom>
          <a:solidFill>
            <a:srgbClr val="B03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2"/>
          <p:cNvSpPr txBox="1"/>
          <p:nvPr>
            <p:ph idx="4294967295" type="title"/>
          </p:nvPr>
        </p:nvSpPr>
        <p:spPr>
          <a:xfrm>
            <a:off x="6317925" y="3865613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Las Vegas</a:t>
            </a:r>
            <a:endParaRPr sz="1800"/>
          </a:p>
        </p:txBody>
      </p:sp>
      <p:cxnSp>
        <p:nvCxnSpPr>
          <p:cNvPr id="525" name="Google Shape;525;p52"/>
          <p:cNvCxnSpPr/>
          <p:nvPr/>
        </p:nvCxnSpPr>
        <p:spPr>
          <a:xfrm>
            <a:off x="3613775" y="1065350"/>
            <a:ext cx="1892100" cy="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3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Se muestran los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negocios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en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los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que han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opinado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los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amigos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 (Color y tamaño por cantidad de veces)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Los amigos de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nuestra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influencer de Toronto,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son de Toronto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Sería interesante ver lo mismo pero para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seguidores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¿De qué serviría?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Campañas publicitarias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1" name="Google Shape;531;p53"/>
          <p:cNvSpPr txBox="1"/>
          <p:nvPr>
            <p:ph idx="4294967295" type="title"/>
          </p:nvPr>
        </p:nvSpPr>
        <p:spPr>
          <a:xfrm>
            <a:off x="5361675" y="200150"/>
            <a:ext cx="3782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¿De donde son los amigos de un influencer?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32" name="Google Shape;5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50" y="58800"/>
            <a:ext cx="3864501" cy="22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5" y="2226175"/>
            <a:ext cx="5056475" cy="26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3227850" y="825050"/>
            <a:ext cx="453000" cy="393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5" name="Google Shape;535;p53"/>
          <p:cNvCxnSpPr/>
          <p:nvPr/>
        </p:nvCxnSpPr>
        <p:spPr>
          <a:xfrm flipH="1">
            <a:off x="71775" y="1216925"/>
            <a:ext cx="3164700" cy="1014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53"/>
          <p:cNvSpPr/>
          <p:nvPr/>
        </p:nvSpPr>
        <p:spPr>
          <a:xfrm>
            <a:off x="65475" y="2226175"/>
            <a:ext cx="4514100" cy="2658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Google Shape;537;p53"/>
          <p:cNvCxnSpPr/>
          <p:nvPr/>
        </p:nvCxnSpPr>
        <p:spPr>
          <a:xfrm>
            <a:off x="3690325" y="1209500"/>
            <a:ext cx="870300" cy="1019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4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/>
              <a:t>2</a:t>
            </a:r>
            <a:r>
              <a:rPr lang="es" sz="3600">
                <a:solidFill>
                  <a:srgbClr val="434343"/>
                </a:solidFill>
              </a:rPr>
              <a:t>. </a:t>
            </a:r>
            <a:r>
              <a:rPr lang="es" sz="3600"/>
              <a:t>Consejos</a:t>
            </a:r>
            <a:endParaRPr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/>
          <p:nvPr>
            <p:ph type="title"/>
          </p:nvPr>
        </p:nvSpPr>
        <p:spPr>
          <a:xfrm>
            <a:off x="570050" y="993900"/>
            <a:ext cx="35715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000"/>
              <a:t>Comentarios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548" name="Google Shape;548;p55"/>
          <p:cNvSpPr txBox="1"/>
          <p:nvPr>
            <p:ph idx="1" type="subTitle"/>
          </p:nvPr>
        </p:nvSpPr>
        <p:spPr>
          <a:xfrm>
            <a:off x="256025" y="2557375"/>
            <a:ext cx="32796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Los comentarios crecen en los primeros años.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Las horas de menos actividad son a partir de las 5 a las 16 formato UCT+0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Los días no influyen a la hora de hacer comentarios</a:t>
            </a:r>
            <a:endParaRPr/>
          </a:p>
        </p:txBody>
      </p:sp>
      <p:sp>
        <p:nvSpPr>
          <p:cNvPr id="549" name="Google Shape;549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0" name="Google Shape;550;p55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5"/>
          <p:cNvSpPr txBox="1"/>
          <p:nvPr>
            <p:ph idx="4294967295" type="title"/>
          </p:nvPr>
        </p:nvSpPr>
        <p:spPr>
          <a:xfrm>
            <a:off x="4516567" y="4324572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Cantidad de datos realmente alta que hace que los histogramas no aporten información.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552" name="Google Shape;5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575" y="746450"/>
            <a:ext cx="2792825" cy="17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650" y="793650"/>
            <a:ext cx="2621150" cy="167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5450" y="2649959"/>
            <a:ext cx="4058503" cy="16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6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Estudio realizado con los 30 negocios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más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comentados.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Tendencia de crecimiento para los primeros 3 años. 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Los negocios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 partir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de los 4 años decaen en relevancia de comentarios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0" name="Google Shape;560;p56"/>
          <p:cNvSpPr txBox="1"/>
          <p:nvPr>
            <p:ph idx="4294967295" type="title"/>
          </p:nvPr>
        </p:nvSpPr>
        <p:spPr>
          <a:xfrm>
            <a:off x="5460225" y="2075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Negocios Más Comentados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61" name="Google Shape;5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" y="152400"/>
            <a:ext cx="507003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7"/>
          <p:cNvSpPr/>
          <p:nvPr/>
        </p:nvSpPr>
        <p:spPr>
          <a:xfrm>
            <a:off x="3324725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7"/>
          <p:cNvSpPr/>
          <p:nvPr/>
        </p:nvSpPr>
        <p:spPr>
          <a:xfrm>
            <a:off x="5628750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7"/>
          <p:cNvSpPr txBox="1"/>
          <p:nvPr>
            <p:ph type="title"/>
          </p:nvPr>
        </p:nvSpPr>
        <p:spPr>
          <a:xfrm>
            <a:off x="1117200" y="603300"/>
            <a:ext cx="6909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WordCloud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69" name="Google Shape;569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570" name="Google Shape;570;p57"/>
          <p:cNvCxnSpPr/>
          <p:nvPr/>
        </p:nvCxnSpPr>
        <p:spPr>
          <a:xfrm>
            <a:off x="4685175" y="1906075"/>
            <a:ext cx="0" cy="19134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1" name="Google Shape;5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300" y="1461500"/>
            <a:ext cx="3137075" cy="314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900" y="1461500"/>
            <a:ext cx="2189775" cy="314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7"/>
          <p:cNvSpPr txBox="1"/>
          <p:nvPr/>
        </p:nvSpPr>
        <p:spPr>
          <a:xfrm>
            <a:off x="2072288" y="1067900"/>
            <a:ext cx="107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Negativas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4" name="Google Shape;574;p57"/>
          <p:cNvSpPr txBox="1"/>
          <p:nvPr/>
        </p:nvSpPr>
        <p:spPr>
          <a:xfrm>
            <a:off x="6342225" y="1067900"/>
            <a:ext cx="107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Positivas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24475" y="465975"/>
            <a:ext cx="5124300" cy="28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1</a:t>
            </a:r>
            <a:r>
              <a:rPr lang="es">
                <a:solidFill>
                  <a:schemeClr val="dk2"/>
                </a:solidFill>
              </a:rPr>
              <a:t>. Introducción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Introducción del trabajo hecho, mencionando las tecnologías usadas y cuestiones variadas.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8"/>
          <p:cNvSpPr txBox="1"/>
          <p:nvPr>
            <p:ph idx="1" type="body"/>
          </p:nvPr>
        </p:nvSpPr>
        <p:spPr>
          <a:xfrm>
            <a:off x="2117700" y="3561200"/>
            <a:ext cx="4908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Mayoría de comentarios positivos aunque usan palabras con posibles </a:t>
            </a:r>
            <a:r>
              <a:rPr lang="es"/>
              <a:t>connotaciones</a:t>
            </a:r>
            <a:r>
              <a:rPr lang="es"/>
              <a:t> negativas.</a:t>
            </a:r>
            <a:endParaRPr/>
          </a:p>
        </p:txBody>
      </p:sp>
      <p:sp>
        <p:nvSpPr>
          <p:cNvPr id="580" name="Google Shape;580;p58"/>
          <p:cNvSpPr txBox="1"/>
          <p:nvPr>
            <p:ph type="title"/>
          </p:nvPr>
        </p:nvSpPr>
        <p:spPr>
          <a:xfrm>
            <a:off x="0" y="21367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¿Problemas con el pollo?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581" name="Google Shape;581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2" name="Google Shape;582;p58"/>
          <p:cNvSpPr/>
          <p:nvPr/>
        </p:nvSpPr>
        <p:spPr>
          <a:xfrm>
            <a:off x="757705" y="972613"/>
            <a:ext cx="2955716" cy="1705324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>
                <a:latin typeface="Ubuntu"/>
                <a:ea typeface="Ubuntu"/>
                <a:cs typeface="Ubuntu"/>
                <a:sym typeface="Ubuntu"/>
              </a:rPr>
              <a:t>“Everything on the menu is fabulous! Never had a bad meal. Try the chicken enchiladas or rotisserie chicken salad.”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3" name="Google Shape;583;p58"/>
          <p:cNvSpPr/>
          <p:nvPr/>
        </p:nvSpPr>
        <p:spPr>
          <a:xfrm>
            <a:off x="3396975" y="1552488"/>
            <a:ext cx="4281302" cy="2112426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/>
              <a:t>“</a:t>
            </a:r>
            <a:r>
              <a:rPr lang="es"/>
              <a:t>Service and out of crispy chicken at 6:00pm and grease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/>
              <a:t>fried chicken and jalapeño corn waffles with maple syrup was out of this world.  this is a #yolo combination.  yup I just made that up.  so go get your #yolo on”</a:t>
            </a:r>
            <a:endParaRPr/>
          </a:p>
        </p:txBody>
      </p:sp>
      <p:sp>
        <p:nvSpPr>
          <p:cNvPr id="584" name="Google Shape;584;p58"/>
          <p:cNvSpPr/>
          <p:nvPr/>
        </p:nvSpPr>
        <p:spPr>
          <a:xfrm>
            <a:off x="6708650" y="1030925"/>
            <a:ext cx="1583850" cy="913799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“This chicken is addicting, like crack?”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5" name="Google Shape;585;p58"/>
          <p:cNvSpPr/>
          <p:nvPr/>
        </p:nvSpPr>
        <p:spPr>
          <a:xfrm>
            <a:off x="7094400" y="3093475"/>
            <a:ext cx="1492875" cy="867599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“Try the off-menu chicken tenders”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6" name="Google Shape;586;p58"/>
          <p:cNvSpPr txBox="1"/>
          <p:nvPr/>
        </p:nvSpPr>
        <p:spPr>
          <a:xfrm>
            <a:off x="7356800" y="320175"/>
            <a:ext cx="140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9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/>
              <a:t>3</a:t>
            </a:r>
            <a:r>
              <a:rPr lang="es" sz="3600">
                <a:solidFill>
                  <a:srgbClr val="434343"/>
                </a:solidFill>
              </a:rPr>
              <a:t>. </a:t>
            </a:r>
            <a:r>
              <a:rPr lang="es" sz="3600"/>
              <a:t>Checks</a:t>
            </a:r>
            <a:endParaRPr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0"/>
          <p:cNvSpPr txBox="1"/>
          <p:nvPr>
            <p:ph idx="4" type="title"/>
          </p:nvPr>
        </p:nvSpPr>
        <p:spPr>
          <a:xfrm>
            <a:off x="-466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Distintos Enfoques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97" name="Google Shape;597;p6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8" name="Google Shape;598;p60"/>
          <p:cNvSpPr txBox="1"/>
          <p:nvPr>
            <p:ph type="ctrTitle"/>
          </p:nvPr>
        </p:nvSpPr>
        <p:spPr>
          <a:xfrm>
            <a:off x="1113228" y="176065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Global</a:t>
            </a:r>
            <a:endParaRPr/>
          </a:p>
        </p:txBody>
      </p:sp>
      <p:sp>
        <p:nvSpPr>
          <p:cNvPr id="599" name="Google Shape;599;p60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Separar las listas de revisiones de cada negocio en tuplas (negocio/</a:t>
            </a:r>
            <a:r>
              <a:rPr lang="es" sz="1100"/>
              <a:t>revisión</a:t>
            </a:r>
            <a:r>
              <a:rPr lang="es" sz="1100"/>
              <a:t>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 sz="1100"/>
              <a:t>Sacar las revisiones totales por año, mes,dia semanal...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  <p:sp>
        <p:nvSpPr>
          <p:cNvPr id="600" name="Google Shape;600;p60"/>
          <p:cNvSpPr txBox="1"/>
          <p:nvPr>
            <p:ph idx="2" type="ctrTitle"/>
          </p:nvPr>
        </p:nvSpPr>
        <p:spPr>
          <a:xfrm>
            <a:off x="4818378" y="1833300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Local</a:t>
            </a:r>
            <a:endParaRPr/>
          </a:p>
        </p:txBody>
      </p:sp>
      <p:sp>
        <p:nvSpPr>
          <p:cNvPr id="601" name="Google Shape;601;p60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Obtener </a:t>
            </a:r>
            <a:r>
              <a:rPr lang="es"/>
              <a:t>número</a:t>
            </a:r>
            <a:r>
              <a:rPr lang="es"/>
              <a:t> de revisiones por negocio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Obtener media entre revisiones por negocio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1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Incremento anual de las revisiones hasta 2014  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Meses con más revisiones en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verano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Las revisiones se anotan al empezar la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hora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o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terminarla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La mayoría de revisiones tienen lugar en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fin de semana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7" name="Google Shape;607;p61"/>
          <p:cNvSpPr txBox="1"/>
          <p:nvPr>
            <p:ph idx="4294967295" type="title"/>
          </p:nvPr>
        </p:nvSpPr>
        <p:spPr>
          <a:xfrm>
            <a:off x="5785400" y="39969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" sz="4000"/>
              <a:t>Revisiones</a:t>
            </a:r>
            <a:endParaRPr sz="4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08" name="Google Shape;6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857" y="671625"/>
            <a:ext cx="2513068" cy="1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8" y="671625"/>
            <a:ext cx="2547462" cy="1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000" y="2514400"/>
            <a:ext cx="2470780" cy="1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50" y="2514400"/>
            <a:ext cx="2547450" cy="16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950"/>
            <a:ext cx="51837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2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Los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fines de semana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reciben la mayor parte de revisiones.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La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madrugada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tiene el menor número de revisiones.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Por la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tarde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hay un pico de revisiones.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8" name="Google Shape;618;p62"/>
          <p:cNvSpPr txBox="1"/>
          <p:nvPr>
            <p:ph idx="4294967295" type="title"/>
          </p:nvPr>
        </p:nvSpPr>
        <p:spPr>
          <a:xfrm>
            <a:off x="5785400" y="39969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" sz="4000"/>
              <a:t>Revisiones</a:t>
            </a:r>
            <a:endParaRPr sz="4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3"/>
          <p:cNvSpPr txBox="1"/>
          <p:nvPr>
            <p:ph idx="1" type="body"/>
          </p:nvPr>
        </p:nvSpPr>
        <p:spPr>
          <a:xfrm>
            <a:off x="2117700" y="3561200"/>
            <a:ext cx="4908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63"/>
          <p:cNvSpPr txBox="1"/>
          <p:nvPr>
            <p:ph type="title"/>
          </p:nvPr>
        </p:nvSpPr>
        <p:spPr>
          <a:xfrm>
            <a:off x="0" y="21367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Distribución de la media por revisiones 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625" name="Google Shape;625;p6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6" name="Google Shape;626;p63"/>
          <p:cNvSpPr txBox="1"/>
          <p:nvPr/>
        </p:nvSpPr>
        <p:spPr>
          <a:xfrm>
            <a:off x="7356800" y="320175"/>
            <a:ext cx="140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7" name="Google Shape;6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75" y="1426000"/>
            <a:ext cx="3888688" cy="27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3"/>
          <p:cNvSpPr txBox="1"/>
          <p:nvPr/>
        </p:nvSpPr>
        <p:spPr>
          <a:xfrm>
            <a:off x="5283900" y="1581475"/>
            <a:ext cx="30963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Ubuntu Light"/>
                <a:ea typeface="Ubuntu Light"/>
                <a:cs typeface="Ubuntu Light"/>
                <a:sym typeface="Ubuntu Light"/>
              </a:rPr>
              <a:t>Datos agrupados entorno a las 20000 revisiones.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Ubuntu Light"/>
                <a:ea typeface="Ubuntu Light"/>
                <a:cs typeface="Ubuntu Light"/>
                <a:sym typeface="Ubuntu Light"/>
              </a:rPr>
              <a:t>Dividir el análisis en 3 partes para mejor observación: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AutoNum type="arabicPeriod"/>
            </a:pPr>
            <a:r>
              <a:rPr lang="es">
                <a:latin typeface="Ubuntu Light"/>
                <a:ea typeface="Ubuntu Light"/>
                <a:cs typeface="Ubuntu Light"/>
                <a:sym typeface="Ubuntu Light"/>
              </a:rPr>
              <a:t>revisiones &lt;40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AutoNum type="arabicPeriod"/>
            </a:pPr>
            <a:r>
              <a:rPr lang="es">
                <a:latin typeface="Ubuntu Light"/>
                <a:ea typeface="Ubuntu Light"/>
                <a:cs typeface="Ubuntu Light"/>
                <a:sym typeface="Ubuntu Light"/>
              </a:rPr>
              <a:t>40&lt;revisiones&lt;5000	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AutoNum type="arabicPeriod"/>
            </a:pPr>
            <a:r>
              <a:rPr lang="es">
                <a:latin typeface="Ubuntu Light"/>
                <a:ea typeface="Ubuntu Light"/>
                <a:cs typeface="Ubuntu Light"/>
                <a:sym typeface="Ubuntu Light"/>
              </a:rPr>
              <a:t>5000&lt;revisiones.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Estudio de las revisiones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34" name="Google Shape;634;p6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35" name="Google Shape;6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475" y="1272875"/>
            <a:ext cx="2396175" cy="16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425" y="2954600"/>
            <a:ext cx="2341400" cy="163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551" y="2954600"/>
            <a:ext cx="2341400" cy="154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3550" y="1389525"/>
            <a:ext cx="2341400" cy="14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7850" y="1408950"/>
            <a:ext cx="2259975" cy="14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7687" y="2953175"/>
            <a:ext cx="2259975" cy="154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5"/>
          <p:cNvSpPr txBox="1"/>
          <p:nvPr>
            <p:ph idx="1" type="body"/>
          </p:nvPr>
        </p:nvSpPr>
        <p:spPr>
          <a:xfrm>
            <a:off x="2117700" y="3561200"/>
            <a:ext cx="4908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p65"/>
          <p:cNvSpPr txBox="1"/>
          <p:nvPr>
            <p:ph type="title"/>
          </p:nvPr>
        </p:nvSpPr>
        <p:spPr>
          <a:xfrm>
            <a:off x="0" y="21367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3 Negocios más/menos revisados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647" name="Google Shape;647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8" name="Google Shape;648;p65"/>
          <p:cNvSpPr txBox="1"/>
          <p:nvPr/>
        </p:nvSpPr>
        <p:spPr>
          <a:xfrm>
            <a:off x="7356800" y="320175"/>
            <a:ext cx="140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9" name="Google Shape;649;p65"/>
          <p:cNvSpPr txBox="1"/>
          <p:nvPr/>
        </p:nvSpPr>
        <p:spPr>
          <a:xfrm>
            <a:off x="5283900" y="1581475"/>
            <a:ext cx="30963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650" name="Google Shape;6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450" y="1338000"/>
            <a:ext cx="6844103" cy="10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075" y="2363225"/>
            <a:ext cx="6817600" cy="993667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5"/>
          <p:cNvSpPr txBox="1"/>
          <p:nvPr/>
        </p:nvSpPr>
        <p:spPr>
          <a:xfrm>
            <a:off x="982875" y="3356900"/>
            <a:ext cx="76191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latin typeface="Ubuntu Light"/>
                <a:ea typeface="Ubuntu Light"/>
                <a:cs typeface="Ubuntu Light"/>
                <a:sym typeface="Ubuntu Light"/>
              </a:rPr>
              <a:t>Conclusiones</a:t>
            </a:r>
            <a:endParaRPr u="sng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-La bajada de la media de revisiones con respecto al </a:t>
            </a: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número</a:t>
            </a: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 de revisiones sigue una curva no lineal para cualquiera de los intervalos.</a:t>
            </a:r>
            <a:endParaRPr sz="9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-Los negocios que </a:t>
            </a: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más</a:t>
            </a: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 revisiones tienen, su media es muy baja debido a que son aeropuertos y por lo tanto se producen a diario </a:t>
            </a: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múltiples</a:t>
            </a: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 revisiones.</a:t>
            </a:r>
            <a:endParaRPr sz="9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-Los negocios que menos revisiones tienen sus intervalos de tiempo son </a:t>
            </a: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más</a:t>
            </a: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 amplios posiblemente porque se trate de negocios pequeños, aunque llama la </a:t>
            </a: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atención</a:t>
            </a:r>
            <a:r>
              <a:rPr lang="es" sz="900">
                <a:latin typeface="Ubuntu Light"/>
                <a:ea typeface="Ubuntu Light"/>
                <a:cs typeface="Ubuntu Light"/>
                <a:sym typeface="Ubuntu Light"/>
              </a:rPr>
              <a:t> que algunos reciben revisiones con varios años de diferencia.</a:t>
            </a:r>
            <a:endParaRPr sz="9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6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/>
              <a:t>4</a:t>
            </a:r>
            <a:r>
              <a:rPr lang="es" sz="3600">
                <a:solidFill>
                  <a:srgbClr val="434343"/>
                </a:solidFill>
              </a:rPr>
              <a:t>. </a:t>
            </a:r>
            <a:r>
              <a:rPr lang="es" sz="3600"/>
              <a:t>Opiniones</a:t>
            </a:r>
            <a:endParaRPr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 txBox="1"/>
          <p:nvPr>
            <p:ph type="title"/>
          </p:nvPr>
        </p:nvSpPr>
        <p:spPr>
          <a:xfrm>
            <a:off x="570050" y="993900"/>
            <a:ext cx="4316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Serie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temporal</a:t>
            </a:r>
            <a:endParaRPr b="1" sz="4000">
              <a:solidFill>
                <a:srgbClr val="434343"/>
              </a:solidFill>
            </a:endParaRPr>
          </a:p>
        </p:txBody>
      </p:sp>
      <p:sp>
        <p:nvSpPr>
          <p:cNvPr id="663" name="Google Shape;663;p67"/>
          <p:cNvSpPr txBox="1"/>
          <p:nvPr>
            <p:ph idx="1" type="subTitle"/>
          </p:nvPr>
        </p:nvSpPr>
        <p:spPr>
          <a:xfrm>
            <a:off x="614775" y="2564775"/>
            <a:ext cx="29208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Se puede intuir la </a:t>
            </a: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existencia de una serie temporal</a:t>
            </a:r>
            <a:r>
              <a:rPr lang="es" sz="1800"/>
              <a:t> y un claro aumento del número de opiniones a lo largo del tiempo.</a:t>
            </a:r>
            <a:endParaRPr sz="1800"/>
          </a:p>
        </p:txBody>
      </p:sp>
      <p:sp>
        <p:nvSpPr>
          <p:cNvPr id="664" name="Google Shape;664;p6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65" name="Google Shape;665;p67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p67"/>
          <p:cNvSpPr txBox="1"/>
          <p:nvPr>
            <p:ph idx="4294967295" type="title"/>
          </p:nvPr>
        </p:nvSpPr>
        <p:spPr>
          <a:xfrm>
            <a:off x="4516567" y="4324572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Cantidad de opiniones cada día a lo largo de los casi siete años que tiene el data set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67" name="Google Shape;6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425" y="323300"/>
            <a:ext cx="5363401" cy="40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2"/>
          <p:cNvGrpSpPr/>
          <p:nvPr/>
        </p:nvGrpSpPr>
        <p:grpSpPr>
          <a:xfrm>
            <a:off x="543740" y="1251175"/>
            <a:ext cx="1288214" cy="3306550"/>
            <a:chOff x="1121500" y="1215700"/>
            <a:chExt cx="1562419" cy="3306550"/>
          </a:xfrm>
        </p:grpSpPr>
        <p:grpSp>
          <p:nvGrpSpPr>
            <p:cNvPr id="226" name="Google Shape;226;p32"/>
            <p:cNvGrpSpPr/>
            <p:nvPr/>
          </p:nvGrpSpPr>
          <p:grpSpPr>
            <a:xfrm>
              <a:off x="1121500" y="1215700"/>
              <a:ext cx="1562419" cy="3306550"/>
              <a:chOff x="1101250" y="1211525"/>
              <a:chExt cx="1562419" cy="3306550"/>
            </a:xfrm>
          </p:grpSpPr>
          <p:sp>
            <p:nvSpPr>
              <p:cNvPr id="227" name="Google Shape;227;p32"/>
              <p:cNvSpPr/>
              <p:nvPr/>
            </p:nvSpPr>
            <p:spPr>
              <a:xfrm>
                <a:off x="1127350" y="1211525"/>
                <a:ext cx="1536300" cy="2329500"/>
              </a:xfrm>
              <a:prstGeom prst="rect">
                <a:avLst/>
              </a:prstGeom>
              <a:solidFill>
                <a:srgbClr val="81ECE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8" name="Google Shape;228;p32"/>
              <p:cNvGrpSpPr/>
              <p:nvPr/>
            </p:nvGrpSpPr>
            <p:grpSpPr>
              <a:xfrm>
                <a:off x="1101250" y="1219875"/>
                <a:ext cx="1562419" cy="3298200"/>
                <a:chOff x="1101250" y="1219875"/>
                <a:chExt cx="1562419" cy="3298200"/>
              </a:xfrm>
            </p:grpSpPr>
            <p:sp>
              <p:nvSpPr>
                <p:cNvPr id="229" name="Google Shape;229;p32"/>
                <p:cNvSpPr/>
                <p:nvPr/>
              </p:nvSpPr>
              <p:spPr>
                <a:xfrm>
                  <a:off x="1119000" y="1219875"/>
                  <a:ext cx="1536300" cy="3298200"/>
                </a:xfrm>
                <a:prstGeom prst="rect">
                  <a:avLst/>
                </a:prstGeom>
                <a:noFill/>
                <a:ln cap="flat" cmpd="sng" w="28575">
                  <a:solidFill>
                    <a:srgbClr val="81ECE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32"/>
                <p:cNvSpPr txBox="1"/>
                <p:nvPr/>
              </p:nvSpPr>
              <p:spPr>
                <a:xfrm>
                  <a:off x="1101250" y="3648225"/>
                  <a:ext cx="1507500" cy="32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lang="es" sz="900">
                      <a:solidFill>
                        <a:srgbClr val="4343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Javier Corrochano</a:t>
                  </a:r>
                  <a:endParaRPr b="1" i="0" sz="900" u="none" cap="none" strike="noStrike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231" name="Google Shape;231;p32"/>
                <p:cNvSpPr txBox="1"/>
                <p:nvPr/>
              </p:nvSpPr>
              <p:spPr>
                <a:xfrm>
                  <a:off x="1127369" y="3860156"/>
                  <a:ext cx="1536300" cy="52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Usuarios y Negocios. Project manager, Data visualizer &amp; Consolidation.</a:t>
                  </a:r>
                  <a:endParaRPr b="0" i="0" sz="900" u="none" cap="none" strike="noStrike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</p:grpSp>
        <p:cxnSp>
          <p:nvCxnSpPr>
            <p:cNvPr id="232" name="Google Shape;232;p32"/>
            <p:cNvCxnSpPr/>
            <p:nvPr/>
          </p:nvCxnSpPr>
          <p:spPr>
            <a:xfrm>
              <a:off x="1773225" y="3919150"/>
              <a:ext cx="192000" cy="0"/>
            </a:xfrm>
            <a:prstGeom prst="straightConnector1">
              <a:avLst/>
            </a:prstGeom>
            <a:noFill/>
            <a:ln cap="flat" cmpd="sng" w="28575">
              <a:solidFill>
                <a:srgbClr val="81ECE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4" name="Google Shape;234;p32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Equipo y reparto de trabajo</a:t>
            </a:r>
            <a:endParaRPr/>
          </a:p>
        </p:txBody>
      </p:sp>
      <p:grpSp>
        <p:nvGrpSpPr>
          <p:cNvPr id="235" name="Google Shape;235;p32"/>
          <p:cNvGrpSpPr/>
          <p:nvPr/>
        </p:nvGrpSpPr>
        <p:grpSpPr>
          <a:xfrm>
            <a:off x="1874113" y="1251175"/>
            <a:ext cx="1351273" cy="3306550"/>
            <a:chOff x="1083249" y="1215700"/>
            <a:chExt cx="1638900" cy="3306550"/>
          </a:xfrm>
        </p:grpSpPr>
        <p:grpSp>
          <p:nvGrpSpPr>
            <p:cNvPr id="236" name="Google Shape;236;p32"/>
            <p:cNvGrpSpPr/>
            <p:nvPr/>
          </p:nvGrpSpPr>
          <p:grpSpPr>
            <a:xfrm>
              <a:off x="1083249" y="1215700"/>
              <a:ext cx="1638900" cy="3306550"/>
              <a:chOff x="1062999" y="1211525"/>
              <a:chExt cx="1638900" cy="3306550"/>
            </a:xfrm>
          </p:grpSpPr>
          <p:sp>
            <p:nvSpPr>
              <p:cNvPr id="237" name="Google Shape;237;p32"/>
              <p:cNvSpPr/>
              <p:nvPr/>
            </p:nvSpPr>
            <p:spPr>
              <a:xfrm>
                <a:off x="1127350" y="1211525"/>
                <a:ext cx="1536300" cy="2329500"/>
              </a:xfrm>
              <a:prstGeom prst="rect">
                <a:avLst/>
              </a:prstGeom>
              <a:solidFill>
                <a:srgbClr val="81ECE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8" name="Google Shape;238;p32"/>
              <p:cNvGrpSpPr/>
              <p:nvPr/>
            </p:nvGrpSpPr>
            <p:grpSpPr>
              <a:xfrm>
                <a:off x="1062999" y="1219875"/>
                <a:ext cx="1638900" cy="3298200"/>
                <a:chOff x="1062999" y="1219875"/>
                <a:chExt cx="1638900" cy="3298200"/>
              </a:xfrm>
            </p:grpSpPr>
            <p:sp>
              <p:nvSpPr>
                <p:cNvPr id="239" name="Google Shape;239;p32"/>
                <p:cNvSpPr/>
                <p:nvPr/>
              </p:nvSpPr>
              <p:spPr>
                <a:xfrm>
                  <a:off x="1119000" y="1219875"/>
                  <a:ext cx="1536300" cy="3298200"/>
                </a:xfrm>
                <a:prstGeom prst="rect">
                  <a:avLst/>
                </a:prstGeom>
                <a:noFill/>
                <a:ln cap="flat" cmpd="sng" w="28575">
                  <a:solidFill>
                    <a:srgbClr val="81ECE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32"/>
                <p:cNvSpPr txBox="1"/>
                <p:nvPr/>
              </p:nvSpPr>
              <p:spPr>
                <a:xfrm>
                  <a:off x="1101250" y="3648225"/>
                  <a:ext cx="1507500" cy="32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lang="es" sz="900">
                      <a:solidFill>
                        <a:srgbClr val="4343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David González</a:t>
                  </a:r>
                  <a:endParaRPr b="1" i="0" sz="900" u="none" cap="none" strike="noStrike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241" name="Google Shape;241;p32"/>
                <p:cNvSpPr txBox="1"/>
                <p:nvPr/>
              </p:nvSpPr>
              <p:spPr>
                <a:xfrm>
                  <a:off x="1062999" y="3867775"/>
                  <a:ext cx="1638900" cy="52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Usuarios y Opiniones. </a:t>
                  </a:r>
                  <a:endParaRPr sz="900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Project manager, Data visualizer &amp; Consolidation.</a:t>
                  </a:r>
                  <a:endParaRPr b="0" i="0" sz="900" u="none" cap="none" strike="noStrike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</p:grpSp>
        <p:cxnSp>
          <p:nvCxnSpPr>
            <p:cNvPr id="242" name="Google Shape;242;p32"/>
            <p:cNvCxnSpPr/>
            <p:nvPr/>
          </p:nvCxnSpPr>
          <p:spPr>
            <a:xfrm>
              <a:off x="1773225" y="3919150"/>
              <a:ext cx="192000" cy="0"/>
            </a:xfrm>
            <a:prstGeom prst="straightConnector1">
              <a:avLst/>
            </a:prstGeom>
            <a:noFill/>
            <a:ln cap="flat" cmpd="sng" w="28575">
              <a:solidFill>
                <a:srgbClr val="81ECE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43" name="Google Shape;243;p32"/>
          <p:cNvGrpSpPr/>
          <p:nvPr/>
        </p:nvGrpSpPr>
        <p:grpSpPr>
          <a:xfrm>
            <a:off x="3267560" y="1251175"/>
            <a:ext cx="1288199" cy="3306550"/>
            <a:chOff x="1121500" y="1215700"/>
            <a:chExt cx="1562400" cy="3306550"/>
          </a:xfrm>
        </p:grpSpPr>
        <p:grpSp>
          <p:nvGrpSpPr>
            <p:cNvPr id="244" name="Google Shape;244;p32"/>
            <p:cNvGrpSpPr/>
            <p:nvPr/>
          </p:nvGrpSpPr>
          <p:grpSpPr>
            <a:xfrm>
              <a:off x="1121500" y="1215700"/>
              <a:ext cx="1562400" cy="3306550"/>
              <a:chOff x="1101250" y="1211525"/>
              <a:chExt cx="1562400" cy="3306550"/>
            </a:xfrm>
          </p:grpSpPr>
          <p:sp>
            <p:nvSpPr>
              <p:cNvPr id="245" name="Google Shape;245;p32"/>
              <p:cNvSpPr/>
              <p:nvPr/>
            </p:nvSpPr>
            <p:spPr>
              <a:xfrm>
                <a:off x="1127350" y="1211525"/>
                <a:ext cx="1536300" cy="2329500"/>
              </a:xfrm>
              <a:prstGeom prst="rect">
                <a:avLst/>
              </a:prstGeom>
              <a:solidFill>
                <a:srgbClr val="81ECE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6" name="Google Shape;246;p32"/>
              <p:cNvGrpSpPr/>
              <p:nvPr/>
            </p:nvGrpSpPr>
            <p:grpSpPr>
              <a:xfrm>
                <a:off x="1101250" y="1219875"/>
                <a:ext cx="1554050" cy="3298200"/>
                <a:chOff x="1101250" y="1219875"/>
                <a:chExt cx="1554050" cy="3298200"/>
              </a:xfrm>
            </p:grpSpPr>
            <p:sp>
              <p:nvSpPr>
                <p:cNvPr id="247" name="Google Shape;247;p32"/>
                <p:cNvSpPr/>
                <p:nvPr/>
              </p:nvSpPr>
              <p:spPr>
                <a:xfrm>
                  <a:off x="1119000" y="1219875"/>
                  <a:ext cx="1536300" cy="3298200"/>
                </a:xfrm>
                <a:prstGeom prst="rect">
                  <a:avLst/>
                </a:prstGeom>
                <a:noFill/>
                <a:ln cap="flat" cmpd="sng" w="28575">
                  <a:solidFill>
                    <a:srgbClr val="81ECE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32"/>
                <p:cNvSpPr txBox="1"/>
                <p:nvPr/>
              </p:nvSpPr>
              <p:spPr>
                <a:xfrm>
                  <a:off x="1101250" y="3648225"/>
                  <a:ext cx="1507500" cy="32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lang="es" sz="900">
                      <a:solidFill>
                        <a:srgbClr val="4343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Cristian Cabrera</a:t>
                  </a:r>
                  <a:endParaRPr b="1" i="0" sz="900" u="none" cap="none" strike="noStrike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249" name="Google Shape;249;p32"/>
                <p:cNvSpPr txBox="1"/>
                <p:nvPr/>
              </p:nvSpPr>
              <p:spPr>
                <a:xfrm>
                  <a:off x="1119000" y="3919156"/>
                  <a:ext cx="1536300" cy="52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Negocios. </a:t>
                  </a:r>
                  <a:endParaRPr sz="900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Prediction &amp; </a:t>
                  </a:r>
                  <a:endParaRPr sz="900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Data analyzer. </a:t>
                  </a:r>
                  <a:endParaRPr b="0" i="0" sz="900" u="none" cap="none" strike="noStrike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</p:grpSp>
        <p:cxnSp>
          <p:nvCxnSpPr>
            <p:cNvPr id="250" name="Google Shape;250;p32"/>
            <p:cNvCxnSpPr/>
            <p:nvPr/>
          </p:nvCxnSpPr>
          <p:spPr>
            <a:xfrm>
              <a:off x="1773225" y="3919150"/>
              <a:ext cx="192000" cy="0"/>
            </a:xfrm>
            <a:prstGeom prst="straightConnector1">
              <a:avLst/>
            </a:prstGeom>
            <a:noFill/>
            <a:ln cap="flat" cmpd="sng" w="28575">
              <a:solidFill>
                <a:srgbClr val="81ECE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1" name="Google Shape;251;p32"/>
          <p:cNvGrpSpPr/>
          <p:nvPr/>
        </p:nvGrpSpPr>
        <p:grpSpPr>
          <a:xfrm>
            <a:off x="4629470" y="1251175"/>
            <a:ext cx="1288199" cy="3306550"/>
            <a:chOff x="1121500" y="1215700"/>
            <a:chExt cx="1562400" cy="3306550"/>
          </a:xfrm>
        </p:grpSpPr>
        <p:grpSp>
          <p:nvGrpSpPr>
            <p:cNvPr id="252" name="Google Shape;252;p32"/>
            <p:cNvGrpSpPr/>
            <p:nvPr/>
          </p:nvGrpSpPr>
          <p:grpSpPr>
            <a:xfrm>
              <a:off x="1121500" y="1215700"/>
              <a:ext cx="1562400" cy="3306550"/>
              <a:chOff x="1101250" y="1211525"/>
              <a:chExt cx="1562400" cy="3306550"/>
            </a:xfrm>
          </p:grpSpPr>
          <p:sp>
            <p:nvSpPr>
              <p:cNvPr id="253" name="Google Shape;253;p32"/>
              <p:cNvSpPr/>
              <p:nvPr/>
            </p:nvSpPr>
            <p:spPr>
              <a:xfrm>
                <a:off x="1127350" y="1211525"/>
                <a:ext cx="1536300" cy="2329500"/>
              </a:xfrm>
              <a:prstGeom prst="rect">
                <a:avLst/>
              </a:prstGeom>
              <a:solidFill>
                <a:srgbClr val="81ECE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4" name="Google Shape;254;p32"/>
              <p:cNvGrpSpPr/>
              <p:nvPr/>
            </p:nvGrpSpPr>
            <p:grpSpPr>
              <a:xfrm>
                <a:off x="1101250" y="1219875"/>
                <a:ext cx="1554050" cy="3298200"/>
                <a:chOff x="1101250" y="1219875"/>
                <a:chExt cx="1554050" cy="3298200"/>
              </a:xfrm>
            </p:grpSpPr>
            <p:sp>
              <p:nvSpPr>
                <p:cNvPr id="255" name="Google Shape;255;p32"/>
                <p:cNvSpPr/>
                <p:nvPr/>
              </p:nvSpPr>
              <p:spPr>
                <a:xfrm>
                  <a:off x="1119000" y="1219875"/>
                  <a:ext cx="1536300" cy="3298200"/>
                </a:xfrm>
                <a:prstGeom prst="rect">
                  <a:avLst/>
                </a:prstGeom>
                <a:noFill/>
                <a:ln cap="flat" cmpd="sng" w="28575">
                  <a:solidFill>
                    <a:srgbClr val="81ECE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32"/>
                <p:cNvSpPr txBox="1"/>
                <p:nvPr/>
              </p:nvSpPr>
              <p:spPr>
                <a:xfrm>
                  <a:off x="1101250" y="3648225"/>
                  <a:ext cx="1507500" cy="32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lang="es" sz="900">
                      <a:solidFill>
                        <a:srgbClr val="4343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David Gil</a:t>
                  </a:r>
                  <a:endParaRPr b="1" i="0" sz="900" u="none" cap="none" strike="noStrike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257" name="Google Shape;257;p32"/>
                <p:cNvSpPr txBox="1"/>
                <p:nvPr/>
              </p:nvSpPr>
              <p:spPr>
                <a:xfrm>
                  <a:off x="1119000" y="3919156"/>
                  <a:ext cx="1536300" cy="52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Negocios.</a:t>
                  </a:r>
                  <a:endParaRPr sz="900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Prediction &amp; </a:t>
                  </a:r>
                  <a:endParaRPr sz="900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Data analyzer</a:t>
                  </a:r>
                  <a:endParaRPr sz="900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</p:grpSp>
        <p:cxnSp>
          <p:nvCxnSpPr>
            <p:cNvPr id="258" name="Google Shape;258;p32"/>
            <p:cNvCxnSpPr/>
            <p:nvPr/>
          </p:nvCxnSpPr>
          <p:spPr>
            <a:xfrm>
              <a:off x="1773225" y="3919150"/>
              <a:ext cx="192000" cy="0"/>
            </a:xfrm>
            <a:prstGeom prst="straightConnector1">
              <a:avLst/>
            </a:prstGeom>
            <a:noFill/>
            <a:ln cap="flat" cmpd="sng" w="28575">
              <a:solidFill>
                <a:srgbClr val="81ECE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9" name="Google Shape;259;p32"/>
          <p:cNvGrpSpPr/>
          <p:nvPr/>
        </p:nvGrpSpPr>
        <p:grpSpPr>
          <a:xfrm>
            <a:off x="5991380" y="1251175"/>
            <a:ext cx="1288199" cy="3306550"/>
            <a:chOff x="1121500" y="1215700"/>
            <a:chExt cx="1562400" cy="3306550"/>
          </a:xfrm>
        </p:grpSpPr>
        <p:grpSp>
          <p:nvGrpSpPr>
            <p:cNvPr id="260" name="Google Shape;260;p32"/>
            <p:cNvGrpSpPr/>
            <p:nvPr/>
          </p:nvGrpSpPr>
          <p:grpSpPr>
            <a:xfrm>
              <a:off x="1121500" y="1215700"/>
              <a:ext cx="1562400" cy="3306550"/>
              <a:chOff x="1101250" y="1211525"/>
              <a:chExt cx="1562400" cy="3306550"/>
            </a:xfrm>
          </p:grpSpPr>
          <p:sp>
            <p:nvSpPr>
              <p:cNvPr id="261" name="Google Shape;261;p32"/>
              <p:cNvSpPr/>
              <p:nvPr/>
            </p:nvSpPr>
            <p:spPr>
              <a:xfrm>
                <a:off x="1127350" y="1211525"/>
                <a:ext cx="1536300" cy="2329500"/>
              </a:xfrm>
              <a:prstGeom prst="rect">
                <a:avLst/>
              </a:prstGeom>
              <a:solidFill>
                <a:srgbClr val="81ECE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2" name="Google Shape;262;p32"/>
              <p:cNvGrpSpPr/>
              <p:nvPr/>
            </p:nvGrpSpPr>
            <p:grpSpPr>
              <a:xfrm>
                <a:off x="1101250" y="1219875"/>
                <a:ext cx="1554050" cy="3298200"/>
                <a:chOff x="1101250" y="1219875"/>
                <a:chExt cx="1554050" cy="3298200"/>
              </a:xfrm>
            </p:grpSpPr>
            <p:sp>
              <p:nvSpPr>
                <p:cNvPr id="263" name="Google Shape;263;p32"/>
                <p:cNvSpPr/>
                <p:nvPr/>
              </p:nvSpPr>
              <p:spPr>
                <a:xfrm>
                  <a:off x="1119000" y="1219875"/>
                  <a:ext cx="1536300" cy="3298200"/>
                </a:xfrm>
                <a:prstGeom prst="rect">
                  <a:avLst/>
                </a:prstGeom>
                <a:noFill/>
                <a:ln cap="flat" cmpd="sng" w="28575">
                  <a:solidFill>
                    <a:srgbClr val="81ECE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32"/>
                <p:cNvSpPr txBox="1"/>
                <p:nvPr/>
              </p:nvSpPr>
              <p:spPr>
                <a:xfrm>
                  <a:off x="1101250" y="3648225"/>
                  <a:ext cx="1507500" cy="32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lang="es" sz="900">
                      <a:solidFill>
                        <a:srgbClr val="4343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Héctor Herreros</a:t>
                  </a:r>
                  <a:endParaRPr b="1" i="0" sz="900" u="none" cap="none" strike="noStrike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265" name="Google Shape;265;p32"/>
                <p:cNvSpPr txBox="1"/>
                <p:nvPr/>
              </p:nvSpPr>
              <p:spPr>
                <a:xfrm>
                  <a:off x="1119000" y="3919156"/>
                  <a:ext cx="1536300" cy="52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Consejos y Checks.</a:t>
                  </a:r>
                  <a:endParaRPr sz="900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Data analyzer.</a:t>
                  </a:r>
                  <a:endParaRPr sz="900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sz="900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</p:grpSp>
        <p:cxnSp>
          <p:nvCxnSpPr>
            <p:cNvPr id="266" name="Google Shape;266;p32"/>
            <p:cNvCxnSpPr/>
            <p:nvPr/>
          </p:nvCxnSpPr>
          <p:spPr>
            <a:xfrm>
              <a:off x="1773225" y="3919150"/>
              <a:ext cx="192000" cy="0"/>
            </a:xfrm>
            <a:prstGeom prst="straightConnector1">
              <a:avLst/>
            </a:prstGeom>
            <a:noFill/>
            <a:ln cap="flat" cmpd="sng" w="28575">
              <a:solidFill>
                <a:srgbClr val="81ECE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67" name="Google Shape;267;p32"/>
          <p:cNvGrpSpPr/>
          <p:nvPr/>
        </p:nvGrpSpPr>
        <p:grpSpPr>
          <a:xfrm>
            <a:off x="7353315" y="1251175"/>
            <a:ext cx="1288199" cy="3306550"/>
            <a:chOff x="1121500" y="1215700"/>
            <a:chExt cx="1562400" cy="3306550"/>
          </a:xfrm>
        </p:grpSpPr>
        <p:grpSp>
          <p:nvGrpSpPr>
            <p:cNvPr id="268" name="Google Shape;268;p32"/>
            <p:cNvGrpSpPr/>
            <p:nvPr/>
          </p:nvGrpSpPr>
          <p:grpSpPr>
            <a:xfrm>
              <a:off x="1121500" y="1215700"/>
              <a:ext cx="1562400" cy="3306550"/>
              <a:chOff x="1101250" y="1211525"/>
              <a:chExt cx="1562400" cy="3306550"/>
            </a:xfrm>
          </p:grpSpPr>
          <p:sp>
            <p:nvSpPr>
              <p:cNvPr id="269" name="Google Shape;269;p32"/>
              <p:cNvSpPr/>
              <p:nvPr/>
            </p:nvSpPr>
            <p:spPr>
              <a:xfrm>
                <a:off x="1127350" y="1211525"/>
                <a:ext cx="1536300" cy="2329500"/>
              </a:xfrm>
              <a:prstGeom prst="rect">
                <a:avLst/>
              </a:prstGeom>
              <a:solidFill>
                <a:srgbClr val="81ECE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0" name="Google Shape;270;p32"/>
              <p:cNvGrpSpPr/>
              <p:nvPr/>
            </p:nvGrpSpPr>
            <p:grpSpPr>
              <a:xfrm>
                <a:off x="1101250" y="1219875"/>
                <a:ext cx="1554050" cy="3298200"/>
                <a:chOff x="1101250" y="1219875"/>
                <a:chExt cx="1554050" cy="3298200"/>
              </a:xfrm>
            </p:grpSpPr>
            <p:sp>
              <p:nvSpPr>
                <p:cNvPr id="271" name="Google Shape;271;p32"/>
                <p:cNvSpPr/>
                <p:nvPr/>
              </p:nvSpPr>
              <p:spPr>
                <a:xfrm>
                  <a:off x="1119000" y="1219875"/>
                  <a:ext cx="1536300" cy="3298200"/>
                </a:xfrm>
                <a:prstGeom prst="rect">
                  <a:avLst/>
                </a:prstGeom>
                <a:noFill/>
                <a:ln cap="flat" cmpd="sng" w="28575">
                  <a:solidFill>
                    <a:srgbClr val="81ECE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32"/>
                <p:cNvSpPr txBox="1"/>
                <p:nvPr/>
              </p:nvSpPr>
              <p:spPr>
                <a:xfrm>
                  <a:off x="1101250" y="3648225"/>
                  <a:ext cx="1507500" cy="32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lang="es" sz="900">
                      <a:solidFill>
                        <a:srgbClr val="4343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Diego Cabeza</a:t>
                  </a:r>
                  <a:endParaRPr b="1" i="0" sz="900" u="none" cap="none" strike="noStrike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273" name="Google Shape;273;p32"/>
                <p:cNvSpPr txBox="1"/>
                <p:nvPr/>
              </p:nvSpPr>
              <p:spPr>
                <a:xfrm>
                  <a:off x="1119000" y="3919156"/>
                  <a:ext cx="1536300" cy="52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Consejos y Checks.</a:t>
                  </a:r>
                  <a:endParaRPr sz="900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s" sz="900">
                      <a:solidFill>
                        <a:srgbClr val="999999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Data analyzer.</a:t>
                  </a:r>
                  <a:endParaRPr sz="900">
                    <a:solidFill>
                      <a:srgbClr val="999999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</p:grpSp>
        <p:cxnSp>
          <p:nvCxnSpPr>
            <p:cNvPr id="274" name="Google Shape;274;p32"/>
            <p:cNvCxnSpPr/>
            <p:nvPr/>
          </p:nvCxnSpPr>
          <p:spPr>
            <a:xfrm>
              <a:off x="1773225" y="3919150"/>
              <a:ext cx="192000" cy="0"/>
            </a:xfrm>
            <a:prstGeom prst="straightConnector1">
              <a:avLst/>
            </a:prstGeom>
            <a:noFill/>
            <a:ln cap="flat" cmpd="sng" w="28575">
              <a:solidFill>
                <a:srgbClr val="81ECE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50" y="1713875"/>
            <a:ext cx="1118800" cy="11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350" y="1713875"/>
            <a:ext cx="1118800" cy="11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8025" y="1713875"/>
            <a:ext cx="1118800" cy="11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175" y="1713887"/>
            <a:ext cx="1118800" cy="11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7350" y="1713875"/>
            <a:ext cx="1096288" cy="11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8">
            <a:alphaModFix/>
          </a:blip>
          <a:srcRect b="13305" l="0" r="0" t="23872"/>
          <a:stretch/>
        </p:blipFill>
        <p:spPr>
          <a:xfrm>
            <a:off x="7437975" y="1713875"/>
            <a:ext cx="1118799" cy="111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8"/>
          <p:cNvSpPr txBox="1"/>
          <p:nvPr>
            <p:ph type="title"/>
          </p:nvPr>
        </p:nvSpPr>
        <p:spPr>
          <a:xfrm>
            <a:off x="570050" y="993900"/>
            <a:ext cx="4316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Serie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temporal</a:t>
            </a:r>
            <a:endParaRPr b="1" sz="4000">
              <a:solidFill>
                <a:srgbClr val="434343"/>
              </a:solidFill>
            </a:endParaRPr>
          </a:p>
        </p:txBody>
      </p:sp>
      <p:sp>
        <p:nvSpPr>
          <p:cNvPr id="673" name="Google Shape;673;p68"/>
          <p:cNvSpPr txBox="1"/>
          <p:nvPr>
            <p:ph idx="1" type="subTitle"/>
          </p:nvPr>
        </p:nvSpPr>
        <p:spPr>
          <a:xfrm>
            <a:off x="458525" y="2311800"/>
            <a:ext cx="29208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Incluimos la </a:t>
            </a: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media móvil</a:t>
            </a:r>
            <a:r>
              <a:rPr lang="es" sz="1800"/>
              <a:t>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Al principio no hay patrón pero poco a poco se va formando.</a:t>
            </a:r>
            <a:endParaRPr sz="1800"/>
          </a:p>
        </p:txBody>
      </p:sp>
      <p:sp>
        <p:nvSpPr>
          <p:cNvPr id="674" name="Google Shape;674;p6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75" name="Google Shape;675;p68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6" name="Google Shape;676;p68"/>
          <p:cNvSpPr txBox="1"/>
          <p:nvPr>
            <p:ph idx="4294967295" type="title"/>
          </p:nvPr>
        </p:nvSpPr>
        <p:spPr>
          <a:xfrm>
            <a:off x="4516567" y="4324572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Cantidad de opiniones cada día a lo largo de los casi siete años que tiene el data set con la media móvil.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77" name="Google Shape;67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409" y="323200"/>
            <a:ext cx="5275590" cy="394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" name="Google Shape;678;p68"/>
          <p:cNvCxnSpPr/>
          <p:nvPr/>
        </p:nvCxnSpPr>
        <p:spPr>
          <a:xfrm>
            <a:off x="7410425" y="409200"/>
            <a:ext cx="0" cy="3660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9"/>
          <p:cNvSpPr txBox="1"/>
          <p:nvPr>
            <p:ph type="title"/>
          </p:nvPr>
        </p:nvSpPr>
        <p:spPr>
          <a:xfrm>
            <a:off x="570050" y="993900"/>
            <a:ext cx="4316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Serie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temporal</a:t>
            </a:r>
            <a:endParaRPr b="1" sz="4000">
              <a:solidFill>
                <a:srgbClr val="434343"/>
              </a:solidFill>
            </a:endParaRPr>
          </a:p>
        </p:txBody>
      </p:sp>
      <p:sp>
        <p:nvSpPr>
          <p:cNvPr id="684" name="Google Shape;684;p69"/>
          <p:cNvSpPr txBox="1"/>
          <p:nvPr>
            <p:ph idx="1" type="subTitle"/>
          </p:nvPr>
        </p:nvSpPr>
        <p:spPr>
          <a:xfrm>
            <a:off x="458525" y="2311800"/>
            <a:ext cx="29208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Hacemos una </a:t>
            </a: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descomposición de señales</a:t>
            </a:r>
            <a:r>
              <a:rPr lang="es" sz="1800"/>
              <a:t>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El ruido disminuye poco a poco.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El patrón no es visible debido al zoom.</a:t>
            </a:r>
            <a:endParaRPr sz="1800"/>
          </a:p>
        </p:txBody>
      </p:sp>
      <p:sp>
        <p:nvSpPr>
          <p:cNvPr id="685" name="Google Shape;685;p6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86" name="Google Shape;686;p69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7" name="Google Shape;687;p69"/>
          <p:cNvSpPr txBox="1"/>
          <p:nvPr>
            <p:ph idx="4294967295" type="title"/>
          </p:nvPr>
        </p:nvSpPr>
        <p:spPr>
          <a:xfrm>
            <a:off x="4516567" y="4384597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Descomposición de señales completa.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88" name="Google Shape;6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100" y="259000"/>
            <a:ext cx="5126450" cy="41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0"/>
          <p:cNvSpPr txBox="1"/>
          <p:nvPr>
            <p:ph type="title"/>
          </p:nvPr>
        </p:nvSpPr>
        <p:spPr>
          <a:xfrm>
            <a:off x="570050" y="993900"/>
            <a:ext cx="4316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Serie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temporal</a:t>
            </a:r>
            <a:endParaRPr b="1" sz="4000">
              <a:solidFill>
                <a:srgbClr val="434343"/>
              </a:solidFill>
            </a:endParaRPr>
          </a:p>
        </p:txBody>
      </p:sp>
      <p:sp>
        <p:nvSpPr>
          <p:cNvPr id="694" name="Google Shape;694;p70"/>
          <p:cNvSpPr txBox="1"/>
          <p:nvPr>
            <p:ph idx="1" type="subTitle"/>
          </p:nvPr>
        </p:nvSpPr>
        <p:spPr>
          <a:xfrm>
            <a:off x="458525" y="2311800"/>
            <a:ext cx="29208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Hacemos una </a:t>
            </a: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descomposición de señales</a:t>
            </a:r>
            <a:r>
              <a:rPr lang="es" sz="1800"/>
              <a:t>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El ruido disminuye poco a poco.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El patrón no es visible debido al zoom.</a:t>
            </a:r>
            <a:endParaRPr sz="1800"/>
          </a:p>
        </p:txBody>
      </p:sp>
      <p:sp>
        <p:nvSpPr>
          <p:cNvPr id="695" name="Google Shape;695;p7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96" name="Google Shape;696;p70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7" name="Google Shape;697;p70"/>
          <p:cNvSpPr txBox="1"/>
          <p:nvPr>
            <p:ph idx="4294967295" type="title"/>
          </p:nvPr>
        </p:nvSpPr>
        <p:spPr>
          <a:xfrm>
            <a:off x="4516567" y="4384597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Descomposición de señales completa.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98" name="Google Shape;6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100" y="259000"/>
            <a:ext cx="5126450" cy="41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0"/>
          <p:cNvSpPr/>
          <p:nvPr/>
        </p:nvSpPr>
        <p:spPr>
          <a:xfrm>
            <a:off x="7849400" y="245525"/>
            <a:ext cx="974700" cy="4047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1"/>
          <p:cNvSpPr txBox="1"/>
          <p:nvPr>
            <p:ph type="title"/>
          </p:nvPr>
        </p:nvSpPr>
        <p:spPr>
          <a:xfrm>
            <a:off x="570050" y="993900"/>
            <a:ext cx="4316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Serie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temporal</a:t>
            </a:r>
            <a:endParaRPr b="1" sz="4000">
              <a:solidFill>
                <a:srgbClr val="434343"/>
              </a:solidFill>
            </a:endParaRPr>
          </a:p>
        </p:txBody>
      </p:sp>
      <p:sp>
        <p:nvSpPr>
          <p:cNvPr id="705" name="Google Shape;705;p71"/>
          <p:cNvSpPr txBox="1"/>
          <p:nvPr>
            <p:ph idx="1" type="subTitle"/>
          </p:nvPr>
        </p:nvSpPr>
        <p:spPr>
          <a:xfrm>
            <a:off x="458525" y="2311800"/>
            <a:ext cx="29208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Hacemos zoom en la </a:t>
            </a: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parte final</a:t>
            </a:r>
            <a:r>
              <a:rPr lang="es" sz="1800"/>
              <a:t> para observar el patrón.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Mejor momento para no cerrar el negocio: verano.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Aparición de una </a:t>
            </a: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anomalía periódica</a:t>
            </a:r>
            <a:r>
              <a:rPr lang="es" sz="1800"/>
              <a:t>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706" name="Google Shape;706;p7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07" name="Google Shape;707;p71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71"/>
          <p:cNvSpPr txBox="1"/>
          <p:nvPr>
            <p:ph idx="4294967295" type="title"/>
          </p:nvPr>
        </p:nvSpPr>
        <p:spPr>
          <a:xfrm>
            <a:off x="4516567" y="4384597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Descomposición de señales de los últimos 3 años.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09" name="Google Shape;7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125" y="245525"/>
            <a:ext cx="5362401" cy="39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2"/>
          <p:cNvSpPr txBox="1"/>
          <p:nvPr>
            <p:ph type="title"/>
          </p:nvPr>
        </p:nvSpPr>
        <p:spPr>
          <a:xfrm>
            <a:off x="570050" y="993900"/>
            <a:ext cx="4316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Serie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temporal</a:t>
            </a:r>
            <a:endParaRPr b="1" sz="4000">
              <a:solidFill>
                <a:srgbClr val="434343"/>
              </a:solidFill>
            </a:endParaRPr>
          </a:p>
        </p:txBody>
      </p:sp>
      <p:sp>
        <p:nvSpPr>
          <p:cNvPr id="715" name="Google Shape;715;p72"/>
          <p:cNvSpPr txBox="1"/>
          <p:nvPr>
            <p:ph idx="1" type="subTitle"/>
          </p:nvPr>
        </p:nvSpPr>
        <p:spPr>
          <a:xfrm>
            <a:off x="458525" y="2311800"/>
            <a:ext cx="29208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Hacemos zoom en la </a:t>
            </a: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parte final</a:t>
            </a:r>
            <a:r>
              <a:rPr lang="es" sz="1800"/>
              <a:t> para observar el patrón.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Mejor momento para no cerrar el negocio: verano.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Aparición de una </a:t>
            </a: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anomalía periódica</a:t>
            </a:r>
            <a:r>
              <a:rPr lang="es" sz="1800"/>
              <a:t>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716" name="Google Shape;716;p7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17" name="Google Shape;717;p7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8" name="Google Shape;718;p72"/>
          <p:cNvSpPr txBox="1"/>
          <p:nvPr>
            <p:ph idx="4294967295" type="title"/>
          </p:nvPr>
        </p:nvSpPr>
        <p:spPr>
          <a:xfrm>
            <a:off x="4516567" y="4384597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Descomposición de señales de los últimos 3 años.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19" name="Google Shape;71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125" y="245525"/>
            <a:ext cx="5362401" cy="39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2"/>
          <p:cNvSpPr/>
          <p:nvPr/>
        </p:nvSpPr>
        <p:spPr>
          <a:xfrm>
            <a:off x="5185825" y="3376800"/>
            <a:ext cx="595200" cy="578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2"/>
          <p:cNvSpPr/>
          <p:nvPr/>
        </p:nvSpPr>
        <p:spPr>
          <a:xfrm>
            <a:off x="6945325" y="3376800"/>
            <a:ext cx="595200" cy="578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3"/>
          <p:cNvSpPr txBox="1"/>
          <p:nvPr>
            <p:ph type="title"/>
          </p:nvPr>
        </p:nvSpPr>
        <p:spPr>
          <a:xfrm>
            <a:off x="570050" y="993900"/>
            <a:ext cx="4316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Serie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temporal</a:t>
            </a:r>
            <a:endParaRPr b="1" sz="4000">
              <a:solidFill>
                <a:srgbClr val="434343"/>
              </a:solidFill>
            </a:endParaRPr>
          </a:p>
        </p:txBody>
      </p:sp>
      <p:sp>
        <p:nvSpPr>
          <p:cNvPr id="727" name="Google Shape;727;p73"/>
          <p:cNvSpPr txBox="1"/>
          <p:nvPr>
            <p:ph idx="1" type="subTitle"/>
          </p:nvPr>
        </p:nvSpPr>
        <p:spPr>
          <a:xfrm>
            <a:off x="458525" y="2311800"/>
            <a:ext cx="29208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Dos zonas con menos opiniones de lo normal.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Acción de gracias</a:t>
            </a:r>
            <a:r>
              <a:rPr lang="es" sz="1800"/>
              <a:t> cayó el 23 de noviembre.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Navidad</a:t>
            </a:r>
            <a:r>
              <a:rPr lang="es" sz="1800"/>
              <a:t> es el 25 de diciembre.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728" name="Google Shape;728;p7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29" name="Google Shape;729;p73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0" name="Google Shape;730;p73"/>
          <p:cNvSpPr txBox="1"/>
          <p:nvPr>
            <p:ph idx="4294967295" type="title"/>
          </p:nvPr>
        </p:nvSpPr>
        <p:spPr>
          <a:xfrm>
            <a:off x="4955175" y="4347400"/>
            <a:ext cx="2782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Número de opiniones un mes y medio antes de terminar 2017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31" name="Google Shape;73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225" y="404063"/>
            <a:ext cx="5521375" cy="37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4"/>
          <p:cNvSpPr txBox="1"/>
          <p:nvPr>
            <p:ph type="title"/>
          </p:nvPr>
        </p:nvSpPr>
        <p:spPr>
          <a:xfrm>
            <a:off x="570050" y="993900"/>
            <a:ext cx="4316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Serie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temporal</a:t>
            </a:r>
            <a:endParaRPr b="1" sz="4000">
              <a:solidFill>
                <a:srgbClr val="434343"/>
              </a:solidFill>
            </a:endParaRPr>
          </a:p>
        </p:txBody>
      </p:sp>
      <p:sp>
        <p:nvSpPr>
          <p:cNvPr id="737" name="Google Shape;737;p74"/>
          <p:cNvSpPr txBox="1"/>
          <p:nvPr>
            <p:ph idx="1" type="subTitle"/>
          </p:nvPr>
        </p:nvSpPr>
        <p:spPr>
          <a:xfrm>
            <a:off x="458525" y="2311800"/>
            <a:ext cx="29208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La gráfica anterior contrasta con la de un mes de mitad de año.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Picos de opiniones en los </a:t>
            </a:r>
            <a:r>
              <a:rPr b="1" lang="es" sz="1800">
                <a:latin typeface="Ubuntu"/>
                <a:ea typeface="Ubuntu"/>
                <a:cs typeface="Ubuntu"/>
                <a:sym typeface="Ubuntu"/>
              </a:rPr>
              <a:t>fines de semana</a:t>
            </a:r>
            <a:r>
              <a:rPr lang="es" sz="1800"/>
              <a:t>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738" name="Google Shape;738;p7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39" name="Google Shape;739;p7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0" name="Google Shape;740;p74"/>
          <p:cNvSpPr txBox="1"/>
          <p:nvPr>
            <p:ph idx="4294967295" type="title"/>
          </p:nvPr>
        </p:nvSpPr>
        <p:spPr>
          <a:xfrm>
            <a:off x="4955175" y="4347400"/>
            <a:ext cx="2782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Número de opiniones un mes y medio antes de terminar 2017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41" name="Google Shape;7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850" y="416475"/>
            <a:ext cx="5294426" cy="36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5"/>
          <p:cNvSpPr txBox="1"/>
          <p:nvPr>
            <p:ph type="title"/>
          </p:nvPr>
        </p:nvSpPr>
        <p:spPr>
          <a:xfrm>
            <a:off x="570050" y="993900"/>
            <a:ext cx="4316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Serie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temporal</a:t>
            </a:r>
            <a:endParaRPr b="1" sz="4000">
              <a:solidFill>
                <a:srgbClr val="434343"/>
              </a:solidFill>
            </a:endParaRPr>
          </a:p>
        </p:txBody>
      </p:sp>
      <p:sp>
        <p:nvSpPr>
          <p:cNvPr id="747" name="Google Shape;747;p75"/>
          <p:cNvSpPr txBox="1"/>
          <p:nvPr>
            <p:ph idx="1" type="subTitle"/>
          </p:nvPr>
        </p:nvSpPr>
        <p:spPr>
          <a:xfrm>
            <a:off x="458525" y="2311800"/>
            <a:ext cx="29208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Comprobamos si existe algún patrón con las medias de puntuación.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Hubo mucho ruido al principio.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748" name="Google Shape;748;p7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49" name="Google Shape;749;p75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0" name="Google Shape;750;p75"/>
          <p:cNvSpPr txBox="1"/>
          <p:nvPr>
            <p:ph idx="4294967295" type="title"/>
          </p:nvPr>
        </p:nvSpPr>
        <p:spPr>
          <a:xfrm>
            <a:off x="4516567" y="4384597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Media de puntuaciones recibidas por las opiniones cada día a lo largo de todos los años.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51" name="Google Shape;7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863" y="444975"/>
            <a:ext cx="5230925" cy="39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6"/>
          <p:cNvSpPr txBox="1"/>
          <p:nvPr>
            <p:ph type="title"/>
          </p:nvPr>
        </p:nvSpPr>
        <p:spPr>
          <a:xfrm>
            <a:off x="570050" y="993900"/>
            <a:ext cx="4316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Serie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temporal</a:t>
            </a:r>
            <a:endParaRPr b="1" sz="4000">
              <a:solidFill>
                <a:srgbClr val="434343"/>
              </a:solidFill>
            </a:endParaRPr>
          </a:p>
        </p:txBody>
      </p:sp>
      <p:sp>
        <p:nvSpPr>
          <p:cNvPr id="757" name="Google Shape;757;p76"/>
          <p:cNvSpPr txBox="1"/>
          <p:nvPr>
            <p:ph idx="1" type="subTitle"/>
          </p:nvPr>
        </p:nvSpPr>
        <p:spPr>
          <a:xfrm>
            <a:off x="180100" y="2608225"/>
            <a:ext cx="29208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/>
              <a:t>Demasiado ruido, no existe una serie temporal lo suficientemente clara.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758" name="Google Shape;758;p7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59" name="Google Shape;759;p7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76"/>
          <p:cNvSpPr txBox="1"/>
          <p:nvPr>
            <p:ph idx="4294967295" type="title"/>
          </p:nvPr>
        </p:nvSpPr>
        <p:spPr>
          <a:xfrm>
            <a:off x="4481767" y="4377622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99999"/>
                </a:solidFill>
              </a:rPr>
              <a:t>Descomposición de señales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61" name="Google Shape;76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400" y="318475"/>
            <a:ext cx="5395725" cy="394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7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/>
              <a:t>5</a:t>
            </a:r>
            <a:r>
              <a:rPr lang="es" sz="3600">
                <a:solidFill>
                  <a:srgbClr val="434343"/>
                </a:solidFill>
              </a:rPr>
              <a:t>. </a:t>
            </a:r>
            <a:r>
              <a:rPr lang="es" sz="3600"/>
              <a:t>Negocios</a:t>
            </a:r>
            <a:endParaRPr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/>
        </p:nvSpPr>
        <p:spPr>
          <a:xfrm>
            <a:off x="686125" y="1954525"/>
            <a:ext cx="676200" cy="2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094825" y="1080125"/>
            <a:ext cx="62382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B9B1"/>
              </a:buClr>
              <a:buSzPts val="1800"/>
              <a:buFont typeface="Ubuntu Light"/>
              <a:buChar char="●"/>
            </a:pPr>
            <a:r>
              <a:rPr lang="es" sz="1800">
                <a:latin typeface="Ubuntu Light"/>
                <a:ea typeface="Ubuntu Light"/>
                <a:cs typeface="Ubuntu Light"/>
                <a:sym typeface="Ubuntu Light"/>
              </a:rPr>
              <a:t>TextBlob</a:t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FB9B1"/>
              </a:buClr>
              <a:buSzPts val="1800"/>
              <a:buFont typeface="Ubuntu Light"/>
              <a:buChar char="●"/>
            </a:pPr>
            <a:r>
              <a:rPr lang="es" sz="1800">
                <a:latin typeface="Ubuntu Light"/>
                <a:ea typeface="Ubuntu Light"/>
                <a:cs typeface="Ubuntu Light"/>
                <a:sym typeface="Ubuntu Light"/>
              </a:rPr>
              <a:t>GeoJSON</a:t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FB9B1"/>
              </a:buClr>
              <a:buSzPts val="1800"/>
              <a:buFont typeface="Ubuntu Light"/>
              <a:buChar char="●"/>
            </a:pPr>
            <a:r>
              <a:rPr lang="es" sz="1800">
                <a:latin typeface="Ubuntu Light"/>
                <a:ea typeface="Ubuntu Light"/>
                <a:cs typeface="Ubuntu Light"/>
                <a:sym typeface="Ubuntu Light"/>
              </a:rPr>
              <a:t>Plotly</a:t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B9B1"/>
              </a:buClr>
              <a:buSzPts val="1800"/>
              <a:buFont typeface="Ubuntu Light"/>
              <a:buChar char="○"/>
            </a:pPr>
            <a:r>
              <a:rPr lang="es" sz="1800">
                <a:latin typeface="Ubuntu Light"/>
                <a:ea typeface="Ubuntu Light"/>
                <a:cs typeface="Ubuntu Light"/>
                <a:sym typeface="Ubuntu Light"/>
              </a:rPr>
              <a:t>Express</a:t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Ubuntu Light"/>
              <a:buChar char="■"/>
            </a:pPr>
            <a:r>
              <a:rPr lang="es" sz="1800">
                <a:latin typeface="Ubuntu Light"/>
                <a:ea typeface="Ubuntu Light"/>
                <a:cs typeface="Ubuntu Light"/>
                <a:sym typeface="Ubuntu Light"/>
              </a:rPr>
              <a:t>Mapbox </a:t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Ubuntu Light"/>
              <a:buChar char="■"/>
            </a:pPr>
            <a:r>
              <a:rPr lang="es" sz="1800">
                <a:latin typeface="Ubuntu Light"/>
                <a:ea typeface="Ubuntu Light"/>
                <a:cs typeface="Ubuntu Light"/>
                <a:sym typeface="Ubuntu Light"/>
              </a:rPr>
              <a:t>Scatter Mapbox</a:t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B9B1"/>
              </a:buClr>
              <a:buSzPts val="1800"/>
              <a:buFont typeface="Ubuntu Light"/>
              <a:buChar char="○"/>
            </a:pPr>
            <a:r>
              <a:rPr lang="es" sz="1800">
                <a:latin typeface="Ubuntu Light"/>
                <a:ea typeface="Ubuntu Light"/>
                <a:cs typeface="Ubuntu Light"/>
                <a:sym typeface="Ubuntu Light"/>
              </a:rPr>
              <a:t>Graph Objects</a:t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Ubuntu Light"/>
              <a:buChar char="■"/>
            </a:pPr>
            <a:r>
              <a:rPr lang="es" sz="1800">
                <a:latin typeface="Ubuntu Light"/>
                <a:ea typeface="Ubuntu Light"/>
                <a:cs typeface="Ubuntu Light"/>
                <a:sym typeface="Ubuntu Light"/>
              </a:rPr>
              <a:t>Choropleth</a:t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FB9B1"/>
              </a:buClr>
              <a:buSzPts val="1800"/>
              <a:buFont typeface="Ubuntu Light"/>
              <a:buChar char="●"/>
            </a:pPr>
            <a:r>
              <a:rPr lang="es" sz="1800">
                <a:latin typeface="Ubuntu Light"/>
                <a:ea typeface="Ubuntu Light"/>
                <a:cs typeface="Ubuntu Light"/>
                <a:sym typeface="Ubuntu Light"/>
              </a:rPr>
              <a:t>Wordcloud</a:t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FB9B1"/>
              </a:buClr>
              <a:buSzPts val="1800"/>
              <a:buFont typeface="Ubuntu Light"/>
              <a:buChar char="●"/>
            </a:pPr>
            <a:r>
              <a:rPr lang="es" sz="1800">
                <a:latin typeface="Ubuntu Light"/>
                <a:ea typeface="Ubuntu Light"/>
                <a:cs typeface="Ubuntu Light"/>
                <a:sym typeface="Ubuntu Light"/>
              </a:rPr>
              <a:t>Networkx</a:t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FB9B1"/>
              </a:buClr>
              <a:buSzPts val="1800"/>
              <a:buFont typeface="Ubuntu Light"/>
              <a:buChar char="●"/>
            </a:pPr>
            <a:r>
              <a:rPr lang="es" sz="1800">
                <a:latin typeface="Ubuntu Light"/>
                <a:ea typeface="Ubuntu Light"/>
                <a:cs typeface="Ubuntu Light"/>
                <a:sym typeface="Ubuntu Light"/>
              </a:rPr>
              <a:t>Mlxtend</a:t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87" name="Google Shape;287;p33"/>
          <p:cNvSpPr txBox="1"/>
          <p:nvPr>
            <p:ph type="title"/>
          </p:nvPr>
        </p:nvSpPr>
        <p:spPr>
          <a:xfrm>
            <a:off x="570150" y="133275"/>
            <a:ext cx="7563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3000"/>
              <a:t>Tecnologías utilizadas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288" name="Google Shape;288;p3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89" name="Google Shape;289;p33"/>
          <p:cNvCxnSpPr/>
          <p:nvPr/>
        </p:nvCxnSpPr>
        <p:spPr>
          <a:xfrm>
            <a:off x="686125" y="8643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675" y="924492"/>
            <a:ext cx="1433125" cy="10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825" y="3700646"/>
            <a:ext cx="2197850" cy="6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975" y="1160725"/>
            <a:ext cx="1065249" cy="97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3799" y="2588274"/>
            <a:ext cx="1151414" cy="111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 rotWithShape="1">
          <a:blip r:embed="rId7">
            <a:alphaModFix/>
          </a:blip>
          <a:srcRect b="22467" l="12005" r="10738" t="25000"/>
          <a:stretch/>
        </p:blipFill>
        <p:spPr>
          <a:xfrm>
            <a:off x="4540925" y="2740775"/>
            <a:ext cx="2062437" cy="6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1668" y="3971182"/>
            <a:ext cx="1818607" cy="9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8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772" name="Google Shape;772;p78"/>
          <p:cNvSpPr txBox="1"/>
          <p:nvPr>
            <p:ph idx="4294967295" type="body"/>
          </p:nvPr>
        </p:nvSpPr>
        <p:spPr>
          <a:xfrm>
            <a:off x="5558775" y="1657400"/>
            <a:ext cx="33744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Observaciones:</a:t>
            </a:r>
            <a:endParaRPr b="1"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Ubuntu"/>
              <a:buChar char="-"/>
            </a:pP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Media de </a:t>
            </a: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puntuación</a:t>
            </a: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entre 3.5 y 4</a:t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Ubuntu"/>
              <a:buChar char="-"/>
            </a:pP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Negocios abiertos misma distribución que en general, puesto que hay una más negocios abiertos que cerrados.</a:t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Ubuntu"/>
              <a:buChar char="-"/>
            </a:pP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La puntuación de los negocios cerrados está más próxima a </a:t>
            </a:r>
            <a:r>
              <a:rPr b="1"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distribución normal</a:t>
            </a:r>
            <a:r>
              <a:rPr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3" name="Google Shape;773;p7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774" name="Google Shape;774;p78"/>
          <p:cNvSpPr txBox="1"/>
          <p:nvPr>
            <p:ph idx="4294967295" type="title"/>
          </p:nvPr>
        </p:nvSpPr>
        <p:spPr>
          <a:xfrm>
            <a:off x="3448325" y="4195425"/>
            <a:ext cx="17313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Histogramas de la </a:t>
            </a:r>
            <a:r>
              <a:rPr lang="es" sz="1000">
                <a:solidFill>
                  <a:srgbClr val="999999"/>
                </a:solidFill>
              </a:rPr>
              <a:t>media de puntuación por </a:t>
            </a:r>
            <a:r>
              <a:rPr lang="es" sz="1000">
                <a:solidFill>
                  <a:srgbClr val="999999"/>
                </a:solidFill>
              </a:rPr>
              <a:t>negocio,</a:t>
            </a: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 general, para abiertos y para cerrados.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75" name="Google Shape;775;p78"/>
          <p:cNvSpPr txBox="1"/>
          <p:nvPr>
            <p:ph idx="4294967295" type="ctrTitle"/>
          </p:nvPr>
        </p:nvSpPr>
        <p:spPr>
          <a:xfrm>
            <a:off x="4467075" y="146100"/>
            <a:ext cx="4466100" cy="7521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Media de puntuaciones</a:t>
            </a:r>
            <a:endParaRPr i="1"/>
          </a:p>
        </p:txBody>
      </p:sp>
      <p:pic>
        <p:nvPicPr>
          <p:cNvPr id="776" name="Google Shape;77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00" y="44475"/>
            <a:ext cx="2885950" cy="164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900" y="1657412"/>
            <a:ext cx="2885950" cy="16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97" y="3305827"/>
            <a:ext cx="3097525" cy="17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Proporción de negocios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784" name="Google Shape;784;p7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85" name="Google Shape;785;p79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79"/>
          <p:cNvSpPr/>
          <p:nvPr/>
        </p:nvSpPr>
        <p:spPr>
          <a:xfrm>
            <a:off x="5929175" y="1806150"/>
            <a:ext cx="347700" cy="347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9"/>
          <p:cNvSpPr/>
          <p:nvPr/>
        </p:nvSpPr>
        <p:spPr>
          <a:xfrm>
            <a:off x="5929175" y="2333900"/>
            <a:ext cx="347700" cy="347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9"/>
          <p:cNvSpPr txBox="1"/>
          <p:nvPr>
            <p:ph idx="4294967295" type="title"/>
          </p:nvPr>
        </p:nvSpPr>
        <p:spPr>
          <a:xfrm>
            <a:off x="6317925" y="1746150"/>
            <a:ext cx="2179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Abiertos (83,3%)</a:t>
            </a:r>
            <a:endParaRPr sz="1800"/>
          </a:p>
        </p:txBody>
      </p:sp>
      <p:sp>
        <p:nvSpPr>
          <p:cNvPr id="789" name="Google Shape;789;p79"/>
          <p:cNvSpPr txBox="1"/>
          <p:nvPr>
            <p:ph idx="4294967295" type="title"/>
          </p:nvPr>
        </p:nvSpPr>
        <p:spPr>
          <a:xfrm>
            <a:off x="6317925" y="2273900"/>
            <a:ext cx="2179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Cerrados (17.7%)</a:t>
            </a:r>
            <a:endParaRPr sz="1800"/>
          </a:p>
        </p:txBody>
      </p:sp>
      <p:pic>
        <p:nvPicPr>
          <p:cNvPr id="790" name="Google Shape;79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200" y="1383700"/>
            <a:ext cx="4503550" cy="2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0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¿Qué estado tiene más negocios?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796" name="Google Shape;796;p8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97" name="Google Shape;797;p80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8" name="Google Shape;798;p80"/>
          <p:cNvSpPr/>
          <p:nvPr/>
        </p:nvSpPr>
        <p:spPr>
          <a:xfrm>
            <a:off x="1097175" y="3850600"/>
            <a:ext cx="347700" cy="3477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80"/>
          <p:cNvSpPr txBox="1"/>
          <p:nvPr>
            <p:ph idx="4294967295" type="title"/>
          </p:nvPr>
        </p:nvSpPr>
        <p:spPr>
          <a:xfrm>
            <a:off x="1485925" y="3790588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Arizona</a:t>
            </a:r>
            <a:endParaRPr sz="1800"/>
          </a:p>
        </p:txBody>
      </p:sp>
      <p:sp>
        <p:nvSpPr>
          <p:cNvPr id="800" name="Google Shape;800;p80"/>
          <p:cNvSpPr/>
          <p:nvPr/>
        </p:nvSpPr>
        <p:spPr>
          <a:xfrm>
            <a:off x="3676450" y="3850600"/>
            <a:ext cx="347700" cy="347700"/>
          </a:xfrm>
          <a:prstGeom prst="rect">
            <a:avLst/>
          </a:prstGeom>
          <a:solidFill>
            <a:srgbClr val="E796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80"/>
          <p:cNvSpPr txBox="1"/>
          <p:nvPr>
            <p:ph idx="4294967295" type="title"/>
          </p:nvPr>
        </p:nvSpPr>
        <p:spPr>
          <a:xfrm>
            <a:off x="4065200" y="3790588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Nevada	</a:t>
            </a:r>
            <a:endParaRPr sz="1800"/>
          </a:p>
        </p:txBody>
      </p:sp>
      <p:sp>
        <p:nvSpPr>
          <p:cNvPr id="802" name="Google Shape;802;p80"/>
          <p:cNvSpPr/>
          <p:nvPr/>
        </p:nvSpPr>
        <p:spPr>
          <a:xfrm>
            <a:off x="6255725" y="3850600"/>
            <a:ext cx="347700" cy="347700"/>
          </a:xfrm>
          <a:prstGeom prst="rect">
            <a:avLst/>
          </a:prstGeom>
          <a:solidFill>
            <a:srgbClr val="D79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0"/>
          <p:cNvSpPr txBox="1"/>
          <p:nvPr>
            <p:ph idx="4294967295" type="title"/>
          </p:nvPr>
        </p:nvSpPr>
        <p:spPr>
          <a:xfrm>
            <a:off x="6644475" y="3790588"/>
            <a:ext cx="1652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800"/>
              <a:t>Ontario</a:t>
            </a:r>
            <a:endParaRPr sz="1800"/>
          </a:p>
        </p:txBody>
      </p:sp>
      <p:pic>
        <p:nvPicPr>
          <p:cNvPr id="804" name="Google Shape;8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243163"/>
            <a:ext cx="76009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1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¿Qué </a:t>
            </a:r>
            <a:r>
              <a:rPr lang="es" sz="2400"/>
              <a:t>ciudad</a:t>
            </a:r>
            <a:r>
              <a:rPr lang="es" sz="2400"/>
              <a:t> tiene más negocios?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810" name="Google Shape;810;p8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811" name="Google Shape;811;p81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2" name="Google Shape;812;p81"/>
          <p:cNvSpPr txBox="1"/>
          <p:nvPr/>
        </p:nvSpPr>
        <p:spPr>
          <a:xfrm>
            <a:off x="7356800" y="320175"/>
            <a:ext cx="140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Valores aproximados*</a:t>
            </a:r>
            <a:endParaRPr b="1" sz="9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13" name="Google Shape;81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1354700"/>
            <a:ext cx="7896750" cy="29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2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819" name="Google Shape;819;p82"/>
          <p:cNvSpPr txBox="1"/>
          <p:nvPr>
            <p:ph idx="4294967295" type="body"/>
          </p:nvPr>
        </p:nvSpPr>
        <p:spPr>
          <a:xfrm>
            <a:off x="5722950" y="1634575"/>
            <a:ext cx="3374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Observaciones: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Una región donde se encuentran todos los negocios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Se puede intuir un poco las calles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0" name="Google Shape;820;p8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821" name="Google Shape;821;p82"/>
          <p:cNvSpPr txBox="1"/>
          <p:nvPr>
            <p:ph idx="4294967295" type="title"/>
          </p:nvPr>
        </p:nvSpPr>
        <p:spPr>
          <a:xfrm>
            <a:off x="350927" y="3979625"/>
            <a:ext cx="15327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Cómo</a:t>
            </a: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 se distribuyen los negocios en Arizona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y Phoenix</a:t>
            </a: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.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22" name="Google Shape;822;p82"/>
          <p:cNvSpPr txBox="1"/>
          <p:nvPr>
            <p:ph idx="4294967295" type="ctrTitle"/>
          </p:nvPr>
        </p:nvSpPr>
        <p:spPr>
          <a:xfrm>
            <a:off x="4467075" y="146100"/>
            <a:ext cx="4466100" cy="7521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Negocios Arizona</a:t>
            </a:r>
            <a:endParaRPr i="1"/>
          </a:p>
        </p:txBody>
      </p:sp>
      <p:pic>
        <p:nvPicPr>
          <p:cNvPr id="823" name="Google Shape;8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0" y="146100"/>
            <a:ext cx="374332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2"/>
          <p:cNvPicPr preferRelativeResize="0"/>
          <p:nvPr/>
        </p:nvPicPr>
        <p:blipFill rotWithShape="1">
          <a:blip r:embed="rId4">
            <a:alphaModFix/>
          </a:blip>
          <a:srcRect b="0" l="0" r="17600" t="0"/>
          <a:stretch/>
        </p:blipFill>
        <p:spPr>
          <a:xfrm>
            <a:off x="2155400" y="2584500"/>
            <a:ext cx="30294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3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Negocios en Phoenix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830" name="Google Shape;830;p8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31" name="Google Shape;8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00" y="1351200"/>
            <a:ext cx="6060549" cy="32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2649" y="2398274"/>
            <a:ext cx="1151414" cy="111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4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838" name="Google Shape;838;p8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839" name="Google Shape;839;p84"/>
          <p:cNvSpPr txBox="1"/>
          <p:nvPr>
            <p:ph idx="4294967295" type="title"/>
          </p:nvPr>
        </p:nvSpPr>
        <p:spPr>
          <a:xfrm>
            <a:off x="947498" y="3790475"/>
            <a:ext cx="3162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Zona centrada en Phoenix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840" name="Google Shape;8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0600"/>
            <a:ext cx="5009375" cy="27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84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Negocios con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color por puntuación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tamaño por número de opiniones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¿Para que lo podemos usar?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Localizar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zonas buenas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ajustar el precio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de los locales.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Recomendar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buenas zonas y no solo negocios.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Dónde abrir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un local.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Interesante: Negocios del aeropuerto.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2" name="Google Shape;842;p84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Negocios de Phoenix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5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848" name="Google Shape;848;p8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849" name="Google Shape;849;p85"/>
          <p:cNvSpPr txBox="1"/>
          <p:nvPr>
            <p:ph idx="4294967295" type="title"/>
          </p:nvPr>
        </p:nvSpPr>
        <p:spPr>
          <a:xfrm>
            <a:off x="925673" y="3288500"/>
            <a:ext cx="3162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Zona céntrica de Las Vegas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50" name="Google Shape;850;p85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La mayoría de los negocios en tendencia están en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la calle principal.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Uno de ellos: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Gordom Ramsey Hell’s Kitchen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1" name="Google Shape;851;p85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Tendencia del último mes</a:t>
            </a:r>
            <a:r>
              <a:rPr lang="es"/>
              <a:t> - Las Vegas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852" name="Google Shape;85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25" y="520775"/>
            <a:ext cx="5056874" cy="276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411" y="2611775"/>
            <a:ext cx="2429126" cy="23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5"/>
          <p:cNvSpPr txBox="1"/>
          <p:nvPr>
            <p:ph idx="4294967295" type="title"/>
          </p:nvPr>
        </p:nvSpPr>
        <p:spPr>
          <a:xfrm>
            <a:off x="721375" y="3727417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Según el criterio seleccionado, los negocios en tendencia en USA están en Las Vegas mayormente.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6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860" name="Google Shape;860;p8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861" name="Google Shape;861;p86"/>
          <p:cNvSpPr txBox="1"/>
          <p:nvPr>
            <p:ph idx="4294967295" type="title"/>
          </p:nvPr>
        </p:nvSpPr>
        <p:spPr>
          <a:xfrm>
            <a:off x="918398" y="3710475"/>
            <a:ext cx="3162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Lugar en Las Vegas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62" name="Google Shape;862;p86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Encontramos un negocio, que es como un evento de celebración de la plataforma.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Con pudimos confirmar que los datos que tenemos proceden de esta plataforma, </a:t>
            </a:r>
            <a:r>
              <a:rPr b="1" i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YELP</a:t>
            </a:r>
            <a:r>
              <a:rPr i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i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Yelp Elite Celebration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3" name="Google Shape;863;p86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Tendencia del último mes - Otros Lugares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864" name="Google Shape;86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25" y="1047250"/>
            <a:ext cx="5056874" cy="271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7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870" name="Google Shape;870;p8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871" name="Google Shape;871;p87"/>
          <p:cNvSpPr txBox="1"/>
          <p:nvPr>
            <p:ph idx="4294967295" type="title"/>
          </p:nvPr>
        </p:nvSpPr>
        <p:spPr>
          <a:xfrm>
            <a:off x="918398" y="3710475"/>
            <a:ext cx="3162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Centro de Las Vegas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72" name="Google Shape;872;p87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Color por puntuación, tamaño por número de opiniones.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La gran mayoría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se encuentran en Las Vegas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Los hoteles y casinos son atacados con muy malas opiniones.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3" name="Google Shape;873;p87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Los peores negocios en USA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874" name="Google Shape;87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50" y="1152600"/>
            <a:ext cx="4838874" cy="2613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324475" y="465975"/>
            <a:ext cx="5124300" cy="28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2</a:t>
            </a:r>
            <a:r>
              <a:rPr lang="es">
                <a:solidFill>
                  <a:schemeClr val="dk2"/>
                </a:solidFill>
              </a:rPr>
              <a:t>. </a:t>
            </a:r>
            <a:r>
              <a:rPr lang="es">
                <a:solidFill>
                  <a:schemeClr val="dk2"/>
                </a:solidFill>
              </a:rPr>
              <a:t>Preprocesado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1" name="Google Shape;301;p34"/>
          <p:cNvSpPr txBox="1"/>
          <p:nvPr>
            <p:ph idx="1" type="subTitle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Pequeña explicación de datos importantes encontrados en el preprocesado.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8"/>
          <p:cNvSpPr/>
          <p:nvPr/>
        </p:nvSpPr>
        <p:spPr>
          <a:xfrm>
            <a:off x="3324725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8"/>
          <p:cNvSpPr/>
          <p:nvPr/>
        </p:nvSpPr>
        <p:spPr>
          <a:xfrm>
            <a:off x="5628750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8"/>
          <p:cNvSpPr txBox="1"/>
          <p:nvPr>
            <p:ph type="title"/>
          </p:nvPr>
        </p:nvSpPr>
        <p:spPr>
          <a:xfrm>
            <a:off x="1117200" y="603300"/>
            <a:ext cx="6909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Otros conjuntos de datos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82" name="Google Shape;882;p8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83" name="Google Shape;883;p88"/>
          <p:cNvSpPr txBox="1"/>
          <p:nvPr>
            <p:ph idx="2" type="ctrTitle"/>
          </p:nvPr>
        </p:nvSpPr>
        <p:spPr>
          <a:xfrm>
            <a:off x="2053725" y="1782650"/>
            <a:ext cx="21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CRIMINALIDAD</a:t>
            </a:r>
            <a:endParaRPr/>
          </a:p>
        </p:txBody>
      </p:sp>
      <p:sp>
        <p:nvSpPr>
          <p:cNvPr id="884" name="Google Shape;884;p88"/>
          <p:cNvSpPr txBox="1"/>
          <p:nvPr>
            <p:ph idx="1" type="subTitle"/>
          </p:nvPr>
        </p:nvSpPr>
        <p:spPr>
          <a:xfrm>
            <a:off x="1911750" y="2302175"/>
            <a:ext cx="23358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Tomamos un conjunto de datos que nos indica la criminalidad en Phoenix por código postal entre los años 2015 y 2019.</a:t>
            </a:r>
            <a:endParaRPr/>
          </a:p>
        </p:txBody>
      </p:sp>
      <p:sp>
        <p:nvSpPr>
          <p:cNvPr id="885" name="Google Shape;885;p88"/>
          <p:cNvSpPr txBox="1"/>
          <p:nvPr>
            <p:ph idx="3" type="ctrTitle"/>
          </p:nvPr>
        </p:nvSpPr>
        <p:spPr>
          <a:xfrm>
            <a:off x="5129475" y="1741075"/>
            <a:ext cx="21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POBLACIÓN</a:t>
            </a:r>
            <a:endParaRPr/>
          </a:p>
        </p:txBody>
      </p:sp>
      <p:sp>
        <p:nvSpPr>
          <p:cNvPr id="886" name="Google Shape;886;p88"/>
          <p:cNvSpPr txBox="1"/>
          <p:nvPr>
            <p:ph idx="4" type="subTitle"/>
          </p:nvPr>
        </p:nvSpPr>
        <p:spPr>
          <a:xfrm>
            <a:off x="5129475" y="2260200"/>
            <a:ext cx="21135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Tomamos un conjunto de datos que indica la cantidad de población por código postal en 2016.</a:t>
            </a:r>
            <a:endParaRPr/>
          </a:p>
        </p:txBody>
      </p:sp>
      <p:cxnSp>
        <p:nvCxnSpPr>
          <p:cNvPr id="887" name="Google Shape;887;p88"/>
          <p:cNvCxnSpPr/>
          <p:nvPr/>
        </p:nvCxnSpPr>
        <p:spPr>
          <a:xfrm>
            <a:off x="4685175" y="1706475"/>
            <a:ext cx="0" cy="21129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88"/>
          <p:cNvSpPr txBox="1"/>
          <p:nvPr/>
        </p:nvSpPr>
        <p:spPr>
          <a:xfrm>
            <a:off x="1367700" y="982150"/>
            <a:ext cx="65550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Tomamos otros conjuntos de datos sobre Phoenix, una de las ciudades con más negocios.</a:t>
            </a:r>
            <a:endParaRPr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889" name="Google Shape;88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200" y="2950775"/>
            <a:ext cx="1606950" cy="16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9"/>
          <p:cNvSpPr/>
          <p:nvPr/>
        </p:nvSpPr>
        <p:spPr>
          <a:xfrm>
            <a:off x="3324725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9"/>
          <p:cNvSpPr/>
          <p:nvPr/>
        </p:nvSpPr>
        <p:spPr>
          <a:xfrm>
            <a:off x="5628750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9"/>
          <p:cNvSpPr txBox="1"/>
          <p:nvPr>
            <p:ph type="title"/>
          </p:nvPr>
        </p:nvSpPr>
        <p:spPr>
          <a:xfrm>
            <a:off x="1117200" y="603300"/>
            <a:ext cx="6909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Criminalidad por zonas - Últimos años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97" name="Google Shape;897;p8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898" name="Google Shape;8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25" y="1155750"/>
            <a:ext cx="6169250" cy="34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89"/>
          <p:cNvSpPr txBox="1"/>
          <p:nvPr/>
        </p:nvSpPr>
        <p:spPr>
          <a:xfrm>
            <a:off x="7129625" y="894825"/>
            <a:ext cx="1120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Delitos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0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905" name="Google Shape;905;p9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906" name="Google Shape;906;p90"/>
          <p:cNvSpPr txBox="1"/>
          <p:nvPr>
            <p:ph idx="4294967295" type="title"/>
          </p:nvPr>
        </p:nvSpPr>
        <p:spPr>
          <a:xfrm>
            <a:off x="918398" y="3710475"/>
            <a:ext cx="3162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Centro de Phoenix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07" name="Google Shape;907;p90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Uno de los barrios destaca mucho.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Tiene muy pocos delitos, está muy céntrico…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Es un sitio perfecto para abrir un local si buscamos una zona segura… ¿o no?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Esa zona podría tener pocas calles, poca población… etc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8" name="Google Shape;908;p90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¡El barrio más seguro! ... ¿o no?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09" name="Google Shape;9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5" y="916300"/>
            <a:ext cx="5056874" cy="2751778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90"/>
          <p:cNvSpPr txBox="1"/>
          <p:nvPr/>
        </p:nvSpPr>
        <p:spPr>
          <a:xfrm>
            <a:off x="4532175" y="625650"/>
            <a:ext cx="735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Delitos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1"/>
          <p:cNvSpPr/>
          <p:nvPr/>
        </p:nvSpPr>
        <p:spPr>
          <a:xfrm>
            <a:off x="3324725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91"/>
          <p:cNvSpPr/>
          <p:nvPr/>
        </p:nvSpPr>
        <p:spPr>
          <a:xfrm>
            <a:off x="5628750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91"/>
          <p:cNvSpPr txBox="1"/>
          <p:nvPr>
            <p:ph type="title"/>
          </p:nvPr>
        </p:nvSpPr>
        <p:spPr>
          <a:xfrm>
            <a:off x="1117200" y="603300"/>
            <a:ext cx="6909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Ponderación </a:t>
            </a:r>
            <a:r>
              <a:rPr lang="es"/>
              <a:t>- Criminalidad y Población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18" name="Google Shape;918;p9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919" name="Google Shape;9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50" y="1191850"/>
            <a:ext cx="6147451" cy="3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91"/>
          <p:cNvSpPr txBox="1"/>
          <p:nvPr/>
        </p:nvSpPr>
        <p:spPr>
          <a:xfrm>
            <a:off x="5719525" y="960300"/>
            <a:ext cx="1258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Ponderación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1" name="Google Shape;921;p91"/>
          <p:cNvSpPr txBox="1"/>
          <p:nvPr/>
        </p:nvSpPr>
        <p:spPr>
          <a:xfrm>
            <a:off x="7384775" y="2562000"/>
            <a:ext cx="1258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Población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2" name="Google Shape;922;p91"/>
          <p:cNvSpPr txBox="1"/>
          <p:nvPr/>
        </p:nvSpPr>
        <p:spPr>
          <a:xfrm>
            <a:off x="7478601" y="2830800"/>
            <a:ext cx="1258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Delitos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23" name="Google Shape;923;p91"/>
          <p:cNvCxnSpPr/>
          <p:nvPr/>
        </p:nvCxnSpPr>
        <p:spPr>
          <a:xfrm>
            <a:off x="7511150" y="2878725"/>
            <a:ext cx="633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91"/>
          <p:cNvCxnSpPr/>
          <p:nvPr/>
        </p:nvCxnSpPr>
        <p:spPr>
          <a:xfrm rot="10800000">
            <a:off x="6787825" y="1422525"/>
            <a:ext cx="596400" cy="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5" name="Google Shape;925;p91"/>
          <p:cNvCxnSpPr/>
          <p:nvPr/>
        </p:nvCxnSpPr>
        <p:spPr>
          <a:xfrm flipH="1">
            <a:off x="6914875" y="4012675"/>
            <a:ext cx="454800" cy="2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91"/>
          <p:cNvSpPr txBox="1"/>
          <p:nvPr/>
        </p:nvSpPr>
        <p:spPr>
          <a:xfrm>
            <a:off x="7511150" y="1368525"/>
            <a:ext cx="1258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Ideal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7" name="Google Shape;927;p91"/>
          <p:cNvSpPr txBox="1"/>
          <p:nvPr/>
        </p:nvSpPr>
        <p:spPr>
          <a:xfrm>
            <a:off x="7416200" y="3688900"/>
            <a:ext cx="12588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Normal o no muy bueno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2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933" name="Google Shape;933;p9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934" name="Google Shape;934;p92"/>
          <p:cNvSpPr txBox="1"/>
          <p:nvPr>
            <p:ph idx="4294967295" type="title"/>
          </p:nvPr>
        </p:nvSpPr>
        <p:spPr>
          <a:xfrm>
            <a:off x="975548" y="3048450"/>
            <a:ext cx="3162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Centro de Phoenix</a:t>
            </a:r>
            <a:endParaRPr b="0" sz="100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35" name="Google Shape;935;p92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Uno de los barrios destaca mucho.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Debe tener pocos delitos o mucha población, en cualquier caso, es bueno.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 está céntrico, pero tampoco a las afueras.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6" name="Google Shape;936;p92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Reducimos la escala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37" name="Google Shape;937;p92"/>
          <p:cNvSpPr txBox="1"/>
          <p:nvPr/>
        </p:nvSpPr>
        <p:spPr>
          <a:xfrm>
            <a:off x="4539450" y="36375"/>
            <a:ext cx="735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Pond.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38" name="Google Shape;93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" y="358375"/>
            <a:ext cx="5027500" cy="27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73" y="2480850"/>
            <a:ext cx="4259724" cy="24253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6200000" dist="66675">
              <a:srgbClr val="000000">
                <a:alpha val="73000"/>
              </a:srgbClr>
            </a:outerShdw>
          </a:effectLst>
        </p:spPr>
      </p:pic>
      <p:sp>
        <p:nvSpPr>
          <p:cNvPr id="940" name="Google Shape;940;p92"/>
          <p:cNvSpPr/>
          <p:nvPr/>
        </p:nvSpPr>
        <p:spPr>
          <a:xfrm>
            <a:off x="2124725" y="1424938"/>
            <a:ext cx="975900" cy="62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1" name="Google Shape;941;p92"/>
          <p:cNvCxnSpPr/>
          <p:nvPr/>
        </p:nvCxnSpPr>
        <p:spPr>
          <a:xfrm flipH="1">
            <a:off x="491025" y="2031175"/>
            <a:ext cx="1644300" cy="43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2" name="Google Shape;942;p92"/>
          <p:cNvSpPr/>
          <p:nvPr/>
        </p:nvSpPr>
        <p:spPr>
          <a:xfrm>
            <a:off x="482825" y="2480850"/>
            <a:ext cx="4259700" cy="235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3" name="Google Shape;943;p92"/>
          <p:cNvCxnSpPr/>
          <p:nvPr/>
        </p:nvCxnSpPr>
        <p:spPr>
          <a:xfrm>
            <a:off x="3102550" y="2053500"/>
            <a:ext cx="1637100" cy="43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3"/>
          <p:cNvSpPr/>
          <p:nvPr/>
        </p:nvSpPr>
        <p:spPr>
          <a:xfrm>
            <a:off x="3324725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93"/>
          <p:cNvSpPr/>
          <p:nvPr/>
        </p:nvSpPr>
        <p:spPr>
          <a:xfrm>
            <a:off x="5628750" y="1906075"/>
            <a:ext cx="190500" cy="20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3"/>
          <p:cNvSpPr txBox="1"/>
          <p:nvPr>
            <p:ph type="title"/>
          </p:nvPr>
        </p:nvSpPr>
        <p:spPr>
          <a:xfrm>
            <a:off x="3515225" y="454500"/>
            <a:ext cx="6909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PARADISE VALLEY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51" name="Google Shape;951;p9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952" name="Google Shape;95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150" y="2479474"/>
            <a:ext cx="2771000" cy="207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20000" dist="142875">
              <a:srgbClr val="000000">
                <a:alpha val="50000"/>
              </a:srgbClr>
            </a:outerShdw>
          </a:effectLst>
        </p:spPr>
      </p:pic>
      <p:pic>
        <p:nvPicPr>
          <p:cNvPr id="953" name="Google Shape;95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350" y="366750"/>
            <a:ext cx="3019950" cy="20017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20000" dist="142875">
              <a:srgbClr val="000000">
                <a:alpha val="50000"/>
              </a:srgbClr>
            </a:outerShdw>
          </a:effectLst>
        </p:spPr>
      </p:pic>
      <p:pic>
        <p:nvPicPr>
          <p:cNvPr id="954" name="Google Shape;95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300" y="2130620"/>
            <a:ext cx="4323825" cy="24271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20000" dist="142875">
              <a:srgbClr val="000000">
                <a:alpha val="50000"/>
              </a:srgbClr>
            </a:outerShdw>
          </a:effectLst>
        </p:spPr>
      </p:pic>
      <p:sp>
        <p:nvSpPr>
          <p:cNvPr id="955" name="Google Shape;955;p93"/>
          <p:cNvSpPr txBox="1"/>
          <p:nvPr>
            <p:ph idx="4294967295" type="body"/>
          </p:nvPr>
        </p:nvSpPr>
        <p:spPr>
          <a:xfrm>
            <a:off x="5432275" y="983789"/>
            <a:ext cx="2989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Zona de retirada para ricos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Mucho lujo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-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Exclusividad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4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961" name="Google Shape;961;p9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962" name="Google Shape;962;p94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 hay muchos negocios.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Se podría poner un negocio que vaya con el estilo de la zona: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Restaurante prestigioso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Zona de Shopping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Se deberían consultar muchos más datos para saber qué negocio podríamos colocar.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3" name="Google Shape;963;p94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Sacar provecho al pueblo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64" name="Google Shape;96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25" y="2235938"/>
            <a:ext cx="15525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775" y="2235938"/>
            <a:ext cx="15335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94"/>
          <p:cNvSpPr txBox="1"/>
          <p:nvPr>
            <p:ph idx="4294967295" type="title"/>
          </p:nvPr>
        </p:nvSpPr>
        <p:spPr>
          <a:xfrm>
            <a:off x="709629" y="490317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Cantidad de Negocios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67" name="Google Shape;967;p94"/>
          <p:cNvSpPr txBox="1"/>
          <p:nvPr>
            <p:ph idx="4294967295" type="title"/>
          </p:nvPr>
        </p:nvSpPr>
        <p:spPr>
          <a:xfrm>
            <a:off x="2731574" y="1778863"/>
            <a:ext cx="2041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Paradise Valley</a:t>
            </a:r>
            <a:endParaRPr sz="1800"/>
          </a:p>
        </p:txBody>
      </p:sp>
      <p:sp>
        <p:nvSpPr>
          <p:cNvPr id="968" name="Google Shape;968;p94"/>
          <p:cNvSpPr txBox="1"/>
          <p:nvPr>
            <p:ph idx="4294967295" type="title"/>
          </p:nvPr>
        </p:nvSpPr>
        <p:spPr>
          <a:xfrm>
            <a:off x="645703" y="1702609"/>
            <a:ext cx="1407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Phoenix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5"/>
          <p:cNvSpPr txBox="1"/>
          <p:nvPr>
            <p:ph type="title"/>
          </p:nvPr>
        </p:nvSpPr>
        <p:spPr>
          <a:xfrm>
            <a:off x="324475" y="451350"/>
            <a:ext cx="5373600" cy="28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Cuál es el mejor tipo de negocio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4" name="Google Shape;974;p95"/>
          <p:cNvSpPr txBox="1"/>
          <p:nvPr>
            <p:ph idx="1" type="subTitle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Explicación del enfoque utilizado para responder a la pregunta de </a:t>
            </a:r>
            <a:r>
              <a:rPr lang="es"/>
              <a:t>cuál</a:t>
            </a:r>
            <a:r>
              <a:rPr lang="es"/>
              <a:t> es el mejor tipo de negocio.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6"/>
          <p:cNvSpPr txBox="1"/>
          <p:nvPr>
            <p:ph type="title"/>
          </p:nvPr>
        </p:nvSpPr>
        <p:spPr>
          <a:xfrm>
            <a:off x="1117200" y="603300"/>
            <a:ext cx="6909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Criterios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80" name="Google Shape;980;p9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81" name="Google Shape;981;p96"/>
          <p:cNvSpPr txBox="1"/>
          <p:nvPr>
            <p:ph idx="2" type="ctrTitle"/>
          </p:nvPr>
        </p:nvSpPr>
        <p:spPr>
          <a:xfrm>
            <a:off x="1105351" y="18179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BUENOS</a:t>
            </a:r>
            <a:endParaRPr/>
          </a:p>
        </p:txBody>
      </p:sp>
      <p:sp>
        <p:nvSpPr>
          <p:cNvPr id="982" name="Google Shape;982;p96"/>
          <p:cNvSpPr txBox="1"/>
          <p:nvPr>
            <p:ph idx="1" type="subTitle"/>
          </p:nvPr>
        </p:nvSpPr>
        <p:spPr>
          <a:xfrm>
            <a:off x="1014300" y="2667875"/>
            <a:ext cx="2335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Todos aquellos negocios que tienen una puntuación por encima de 4.</a:t>
            </a:r>
            <a:endParaRPr/>
          </a:p>
        </p:txBody>
      </p:sp>
      <p:sp>
        <p:nvSpPr>
          <p:cNvPr id="983" name="Google Shape;983;p96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MALOS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84" name="Google Shape;984;p96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Todos aquellos negocios que tienen una puntuación por debajo de 2.</a:t>
            </a:r>
            <a:endParaRPr/>
          </a:p>
        </p:txBody>
      </p:sp>
      <p:sp>
        <p:nvSpPr>
          <p:cNvPr id="985" name="Google Shape;985;p96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DIFERENCIA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86" name="Google Shape;986;p96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La diferencia entre las puntuaciones malas y buenas</a:t>
            </a:r>
            <a:endParaRPr/>
          </a:p>
        </p:txBody>
      </p:sp>
      <p:sp>
        <p:nvSpPr>
          <p:cNvPr id="987" name="Google Shape;987;p96"/>
          <p:cNvSpPr txBox="1"/>
          <p:nvPr>
            <p:ph idx="1" type="subTitle"/>
          </p:nvPr>
        </p:nvSpPr>
        <p:spPr>
          <a:xfrm>
            <a:off x="2136150" y="1022225"/>
            <a:ext cx="485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434343"/>
                </a:solidFill>
              </a:rPr>
              <a:t>Medidas con las que vamos a evaluar los negocios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7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993" name="Google Shape;993;p9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994" name="Google Shape;994;p97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Restaurants, 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hopping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y Food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están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en gran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cantidad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en los buenos y en los malos.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 hay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Beauty &amp; Spas malos.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Hay muchos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más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Home Services malos que buenos.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5" name="Google Shape;995;p97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Análisis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96" name="Google Shape;996;p97"/>
          <p:cNvSpPr txBox="1"/>
          <p:nvPr>
            <p:ph idx="4294967295" type="title"/>
          </p:nvPr>
        </p:nvSpPr>
        <p:spPr>
          <a:xfrm>
            <a:off x="709629" y="6439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Porcentaje de negocios </a:t>
            </a:r>
            <a:r>
              <a:rPr lang="es"/>
              <a:t>según</a:t>
            </a:r>
            <a:r>
              <a:rPr lang="es"/>
              <a:t> su </a:t>
            </a:r>
            <a:r>
              <a:rPr lang="es"/>
              <a:t>puntuación</a:t>
            </a:r>
            <a:r>
              <a:rPr lang="es"/>
              <a:t> promedia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97" name="Google Shape;99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0" y="2085203"/>
            <a:ext cx="3972250" cy="2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400"/>
              <a:t>Datos encontrados y algunas acciones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307" name="Google Shape;307;p3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08" name="Google Shape;308;p35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35"/>
          <p:cNvSpPr/>
          <p:nvPr/>
        </p:nvSpPr>
        <p:spPr>
          <a:xfrm>
            <a:off x="478205" y="1130013"/>
            <a:ext cx="2955716" cy="1705324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latin typeface="Ubuntu"/>
                <a:ea typeface="Ubuntu"/>
                <a:cs typeface="Ubuntu"/>
                <a:sym typeface="Ubuntu"/>
              </a:rPr>
              <a:t>Amigos no existen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1670425" y="2829425"/>
            <a:ext cx="2789724" cy="1588548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/>
              <a:t>Horarios negocios</a:t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4643225" y="1229975"/>
            <a:ext cx="2873647" cy="1516298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/>
              <a:t>Id y fechas</a:t>
            </a: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5784900" y="2789650"/>
            <a:ext cx="2826801" cy="1668100"/>
          </a:xfrm>
          <a:custGeom>
            <a:rect b="b" l="l" r="r" t="t"/>
            <a:pathLst>
              <a:path extrusionOk="0" h="1919" w="3326">
                <a:moveTo>
                  <a:pt x="1667" y="0"/>
                </a:moveTo>
                <a:cubicBezTo>
                  <a:pt x="743" y="0"/>
                  <a:pt x="1" y="433"/>
                  <a:pt x="1" y="959"/>
                </a:cubicBezTo>
                <a:cubicBezTo>
                  <a:pt x="1" y="1493"/>
                  <a:pt x="743" y="1919"/>
                  <a:pt x="1667" y="1919"/>
                </a:cubicBezTo>
                <a:cubicBezTo>
                  <a:pt x="2583" y="1919"/>
                  <a:pt x="3325" y="1493"/>
                  <a:pt x="3325" y="959"/>
                </a:cubicBezTo>
                <a:cubicBezTo>
                  <a:pt x="3325" y="433"/>
                  <a:pt x="2583" y="0"/>
                  <a:pt x="1667" y="0"/>
                </a:cubicBez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/>
              <a:t>Análisis de sentimiento</a:t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2602040" y="3079971"/>
            <a:ext cx="608067" cy="607432"/>
          </a:xfrm>
          <a:custGeom>
            <a:rect b="b" l="l" r="r" t="t"/>
            <a:pathLst>
              <a:path extrusionOk="0" h="12441" w="12440">
                <a:moveTo>
                  <a:pt x="8516" y="3359"/>
                </a:moveTo>
                <a:cubicBezTo>
                  <a:pt x="8661" y="3359"/>
                  <a:pt x="8805" y="3414"/>
                  <a:pt x="8917" y="3524"/>
                </a:cubicBezTo>
                <a:cubicBezTo>
                  <a:pt x="9136" y="3744"/>
                  <a:pt x="9136" y="4102"/>
                  <a:pt x="8917" y="4322"/>
                </a:cubicBezTo>
                <a:lnTo>
                  <a:pt x="7056" y="6183"/>
                </a:lnTo>
                <a:lnTo>
                  <a:pt x="8917" y="8041"/>
                </a:lnTo>
                <a:cubicBezTo>
                  <a:pt x="9326" y="8453"/>
                  <a:pt x="8939" y="9009"/>
                  <a:pt x="8502" y="9009"/>
                </a:cubicBezTo>
                <a:cubicBezTo>
                  <a:pt x="8371" y="9009"/>
                  <a:pt x="8235" y="8959"/>
                  <a:pt x="8116" y="8839"/>
                </a:cubicBezTo>
                <a:lnTo>
                  <a:pt x="5857" y="6580"/>
                </a:lnTo>
                <a:cubicBezTo>
                  <a:pt x="5637" y="6360"/>
                  <a:pt x="5637" y="6002"/>
                  <a:pt x="5857" y="5782"/>
                </a:cubicBezTo>
                <a:lnTo>
                  <a:pt x="8116" y="3524"/>
                </a:lnTo>
                <a:cubicBezTo>
                  <a:pt x="8227" y="3414"/>
                  <a:pt x="8372" y="3359"/>
                  <a:pt x="8516" y="3359"/>
                </a:cubicBezTo>
                <a:close/>
                <a:moveTo>
                  <a:pt x="5619" y="1"/>
                </a:moveTo>
                <a:cubicBezTo>
                  <a:pt x="4367" y="112"/>
                  <a:pt x="3177" y="606"/>
                  <a:pt x="2214" y="1413"/>
                </a:cubicBezTo>
                <a:lnTo>
                  <a:pt x="2590" y="1789"/>
                </a:lnTo>
                <a:cubicBezTo>
                  <a:pt x="3002" y="2199"/>
                  <a:pt x="2615" y="2757"/>
                  <a:pt x="2178" y="2757"/>
                </a:cubicBezTo>
                <a:cubicBezTo>
                  <a:pt x="2047" y="2757"/>
                  <a:pt x="1912" y="2707"/>
                  <a:pt x="1792" y="2587"/>
                </a:cubicBezTo>
                <a:lnTo>
                  <a:pt x="1416" y="2211"/>
                </a:lnTo>
                <a:cubicBezTo>
                  <a:pt x="609" y="3175"/>
                  <a:pt x="118" y="4364"/>
                  <a:pt x="3" y="5617"/>
                </a:cubicBezTo>
                <a:lnTo>
                  <a:pt x="536" y="5617"/>
                </a:lnTo>
                <a:cubicBezTo>
                  <a:pt x="1280" y="5617"/>
                  <a:pt x="1283" y="6746"/>
                  <a:pt x="536" y="6746"/>
                </a:cubicBezTo>
                <a:lnTo>
                  <a:pt x="0" y="6746"/>
                </a:lnTo>
                <a:cubicBezTo>
                  <a:pt x="118" y="8035"/>
                  <a:pt x="627" y="9287"/>
                  <a:pt x="1413" y="10227"/>
                </a:cubicBezTo>
                <a:lnTo>
                  <a:pt x="1789" y="9850"/>
                </a:lnTo>
                <a:cubicBezTo>
                  <a:pt x="1910" y="9730"/>
                  <a:pt x="2045" y="9679"/>
                  <a:pt x="2176" y="9679"/>
                </a:cubicBezTo>
                <a:cubicBezTo>
                  <a:pt x="2613" y="9679"/>
                  <a:pt x="2995" y="10244"/>
                  <a:pt x="2587" y="10651"/>
                </a:cubicBezTo>
                <a:lnTo>
                  <a:pt x="2211" y="11028"/>
                </a:lnTo>
                <a:cubicBezTo>
                  <a:pt x="3174" y="11832"/>
                  <a:pt x="4364" y="12326"/>
                  <a:pt x="5616" y="12440"/>
                </a:cubicBezTo>
                <a:lnTo>
                  <a:pt x="5616" y="11904"/>
                </a:lnTo>
                <a:cubicBezTo>
                  <a:pt x="5616" y="11530"/>
                  <a:pt x="5899" y="11343"/>
                  <a:pt x="6182" y="11343"/>
                </a:cubicBezTo>
                <a:cubicBezTo>
                  <a:pt x="6464" y="11343"/>
                  <a:pt x="6745" y="11530"/>
                  <a:pt x="6745" y="11904"/>
                </a:cubicBezTo>
                <a:lnTo>
                  <a:pt x="6745" y="12440"/>
                </a:lnTo>
                <a:cubicBezTo>
                  <a:pt x="8034" y="12323"/>
                  <a:pt x="9287" y="11811"/>
                  <a:pt x="10226" y="11028"/>
                </a:cubicBezTo>
                <a:lnTo>
                  <a:pt x="9850" y="10651"/>
                </a:lnTo>
                <a:cubicBezTo>
                  <a:pt x="9445" y="10246"/>
                  <a:pt x="9822" y="9678"/>
                  <a:pt x="10259" y="9678"/>
                </a:cubicBezTo>
                <a:cubicBezTo>
                  <a:pt x="10390" y="9678"/>
                  <a:pt x="10526" y="9729"/>
                  <a:pt x="10648" y="9850"/>
                </a:cubicBezTo>
                <a:lnTo>
                  <a:pt x="11024" y="10227"/>
                </a:lnTo>
                <a:cubicBezTo>
                  <a:pt x="11810" y="9287"/>
                  <a:pt x="12319" y="8035"/>
                  <a:pt x="12437" y="6746"/>
                </a:cubicBezTo>
                <a:lnTo>
                  <a:pt x="11904" y="6746"/>
                </a:lnTo>
                <a:cubicBezTo>
                  <a:pt x="11160" y="6746"/>
                  <a:pt x="11157" y="5617"/>
                  <a:pt x="11904" y="5617"/>
                </a:cubicBezTo>
                <a:lnTo>
                  <a:pt x="12440" y="5617"/>
                </a:lnTo>
                <a:cubicBezTo>
                  <a:pt x="12325" y="4364"/>
                  <a:pt x="11834" y="3175"/>
                  <a:pt x="11027" y="2211"/>
                </a:cubicBezTo>
                <a:lnTo>
                  <a:pt x="10651" y="2587"/>
                </a:lnTo>
                <a:cubicBezTo>
                  <a:pt x="10529" y="2709"/>
                  <a:pt x="10392" y="2760"/>
                  <a:pt x="10261" y="2760"/>
                </a:cubicBezTo>
                <a:cubicBezTo>
                  <a:pt x="9823" y="2760"/>
                  <a:pt x="9443" y="2197"/>
                  <a:pt x="9853" y="1789"/>
                </a:cubicBezTo>
                <a:lnTo>
                  <a:pt x="10232" y="1413"/>
                </a:lnTo>
                <a:cubicBezTo>
                  <a:pt x="9290" y="627"/>
                  <a:pt x="8037" y="115"/>
                  <a:pt x="6748" y="1"/>
                </a:cubicBezTo>
                <a:lnTo>
                  <a:pt x="6748" y="537"/>
                </a:lnTo>
                <a:cubicBezTo>
                  <a:pt x="6748" y="909"/>
                  <a:pt x="6466" y="1096"/>
                  <a:pt x="6183" y="1096"/>
                </a:cubicBezTo>
                <a:cubicBezTo>
                  <a:pt x="5901" y="1096"/>
                  <a:pt x="5619" y="910"/>
                  <a:pt x="5619" y="537"/>
                </a:cubicBezTo>
                <a:lnTo>
                  <a:pt x="5619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2483575" y="2968525"/>
            <a:ext cx="844977" cy="830329"/>
          </a:xfrm>
          <a:custGeom>
            <a:rect b="b" l="l" r="r" t="t"/>
            <a:pathLst>
              <a:path extrusionOk="0" h="19273" w="19273">
                <a:moveTo>
                  <a:pt x="9597" y="2259"/>
                </a:moveTo>
                <a:cubicBezTo>
                  <a:pt x="13635" y="2259"/>
                  <a:pt x="17014" y="5545"/>
                  <a:pt x="17014" y="9601"/>
                </a:cubicBezTo>
                <a:cubicBezTo>
                  <a:pt x="17014" y="13636"/>
                  <a:pt x="13654" y="17014"/>
                  <a:pt x="9597" y="17014"/>
                </a:cubicBezTo>
                <a:cubicBezTo>
                  <a:pt x="5562" y="17014"/>
                  <a:pt x="2259" y="13654"/>
                  <a:pt x="2259" y="9601"/>
                </a:cubicBezTo>
                <a:cubicBezTo>
                  <a:pt x="2259" y="5563"/>
                  <a:pt x="5541" y="2259"/>
                  <a:pt x="9597" y="2259"/>
                </a:cubicBezTo>
                <a:close/>
                <a:moveTo>
                  <a:pt x="9597" y="1"/>
                </a:moveTo>
                <a:cubicBezTo>
                  <a:pt x="4304" y="1"/>
                  <a:pt x="0" y="4307"/>
                  <a:pt x="0" y="9601"/>
                </a:cubicBezTo>
                <a:cubicBezTo>
                  <a:pt x="0" y="14892"/>
                  <a:pt x="4304" y="19273"/>
                  <a:pt x="9597" y="19273"/>
                </a:cubicBezTo>
                <a:cubicBezTo>
                  <a:pt x="14891" y="19273"/>
                  <a:pt x="19272" y="14892"/>
                  <a:pt x="19272" y="9601"/>
                </a:cubicBezTo>
                <a:cubicBezTo>
                  <a:pt x="19272" y="4307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5237975" y="1649571"/>
            <a:ext cx="904193" cy="520387"/>
          </a:xfrm>
          <a:custGeom>
            <a:rect b="b" l="l" r="r" t="t"/>
            <a:pathLst>
              <a:path extrusionOk="0" h="11330" w="19273">
                <a:moveTo>
                  <a:pt x="5120" y="1130"/>
                </a:moveTo>
                <a:cubicBezTo>
                  <a:pt x="5433" y="1130"/>
                  <a:pt x="5683" y="1380"/>
                  <a:pt x="5683" y="1693"/>
                </a:cubicBezTo>
                <a:cubicBezTo>
                  <a:pt x="5683" y="2006"/>
                  <a:pt x="5433" y="2259"/>
                  <a:pt x="5120" y="2259"/>
                </a:cubicBezTo>
                <a:lnTo>
                  <a:pt x="2861" y="2259"/>
                </a:lnTo>
                <a:cubicBezTo>
                  <a:pt x="2548" y="2259"/>
                  <a:pt x="2298" y="2006"/>
                  <a:pt x="2298" y="1693"/>
                </a:cubicBezTo>
                <a:cubicBezTo>
                  <a:pt x="2298" y="1380"/>
                  <a:pt x="2548" y="1130"/>
                  <a:pt x="2861" y="1130"/>
                </a:cubicBezTo>
                <a:close/>
                <a:moveTo>
                  <a:pt x="10766" y="1130"/>
                </a:moveTo>
                <a:cubicBezTo>
                  <a:pt x="11079" y="1130"/>
                  <a:pt x="11329" y="1380"/>
                  <a:pt x="11329" y="1693"/>
                </a:cubicBezTo>
                <a:cubicBezTo>
                  <a:pt x="11329" y="2006"/>
                  <a:pt x="11079" y="2259"/>
                  <a:pt x="10766" y="2259"/>
                </a:cubicBezTo>
                <a:lnTo>
                  <a:pt x="8507" y="2259"/>
                </a:lnTo>
                <a:cubicBezTo>
                  <a:pt x="8194" y="2259"/>
                  <a:pt x="7944" y="2006"/>
                  <a:pt x="7944" y="1693"/>
                </a:cubicBezTo>
                <a:cubicBezTo>
                  <a:pt x="7944" y="1380"/>
                  <a:pt x="8194" y="1130"/>
                  <a:pt x="8507" y="1130"/>
                </a:cubicBezTo>
                <a:close/>
                <a:moveTo>
                  <a:pt x="16412" y="1130"/>
                </a:moveTo>
                <a:cubicBezTo>
                  <a:pt x="16725" y="1130"/>
                  <a:pt x="16975" y="1380"/>
                  <a:pt x="16975" y="1693"/>
                </a:cubicBezTo>
                <a:cubicBezTo>
                  <a:pt x="16975" y="2006"/>
                  <a:pt x="16725" y="2259"/>
                  <a:pt x="16412" y="2259"/>
                </a:cubicBezTo>
                <a:lnTo>
                  <a:pt x="14153" y="2259"/>
                </a:lnTo>
                <a:cubicBezTo>
                  <a:pt x="13840" y="2259"/>
                  <a:pt x="13590" y="2006"/>
                  <a:pt x="13590" y="1693"/>
                </a:cubicBezTo>
                <a:cubicBezTo>
                  <a:pt x="13590" y="1380"/>
                  <a:pt x="13840" y="1130"/>
                  <a:pt x="14153" y="1130"/>
                </a:cubicBezTo>
                <a:close/>
                <a:moveTo>
                  <a:pt x="5120" y="4518"/>
                </a:moveTo>
                <a:cubicBezTo>
                  <a:pt x="5433" y="4518"/>
                  <a:pt x="5683" y="4767"/>
                  <a:pt x="5683" y="5081"/>
                </a:cubicBezTo>
                <a:cubicBezTo>
                  <a:pt x="5683" y="5394"/>
                  <a:pt x="5433" y="5647"/>
                  <a:pt x="5120" y="5647"/>
                </a:cubicBezTo>
                <a:lnTo>
                  <a:pt x="2861" y="5647"/>
                </a:lnTo>
                <a:cubicBezTo>
                  <a:pt x="2548" y="5647"/>
                  <a:pt x="2298" y="5394"/>
                  <a:pt x="2298" y="5081"/>
                </a:cubicBezTo>
                <a:cubicBezTo>
                  <a:pt x="2298" y="4767"/>
                  <a:pt x="2548" y="4518"/>
                  <a:pt x="2861" y="4518"/>
                </a:cubicBezTo>
                <a:close/>
                <a:moveTo>
                  <a:pt x="10766" y="4518"/>
                </a:moveTo>
                <a:cubicBezTo>
                  <a:pt x="11079" y="4518"/>
                  <a:pt x="11329" y="4767"/>
                  <a:pt x="11329" y="5081"/>
                </a:cubicBezTo>
                <a:cubicBezTo>
                  <a:pt x="11329" y="5394"/>
                  <a:pt x="11079" y="5647"/>
                  <a:pt x="10766" y="5647"/>
                </a:cubicBezTo>
                <a:lnTo>
                  <a:pt x="8507" y="5647"/>
                </a:lnTo>
                <a:cubicBezTo>
                  <a:pt x="8194" y="5647"/>
                  <a:pt x="7944" y="5394"/>
                  <a:pt x="7944" y="5081"/>
                </a:cubicBezTo>
                <a:cubicBezTo>
                  <a:pt x="7944" y="4767"/>
                  <a:pt x="8194" y="4518"/>
                  <a:pt x="8507" y="4518"/>
                </a:cubicBezTo>
                <a:close/>
                <a:moveTo>
                  <a:pt x="16412" y="4518"/>
                </a:moveTo>
                <a:cubicBezTo>
                  <a:pt x="16725" y="4518"/>
                  <a:pt x="16975" y="4767"/>
                  <a:pt x="16975" y="5081"/>
                </a:cubicBezTo>
                <a:cubicBezTo>
                  <a:pt x="16975" y="5394"/>
                  <a:pt x="16725" y="5647"/>
                  <a:pt x="16412" y="5647"/>
                </a:cubicBezTo>
                <a:lnTo>
                  <a:pt x="14153" y="5647"/>
                </a:lnTo>
                <a:cubicBezTo>
                  <a:pt x="13840" y="5647"/>
                  <a:pt x="13590" y="5394"/>
                  <a:pt x="13590" y="5081"/>
                </a:cubicBezTo>
                <a:cubicBezTo>
                  <a:pt x="13590" y="4767"/>
                  <a:pt x="13840" y="4518"/>
                  <a:pt x="14153" y="4518"/>
                </a:cubicBezTo>
                <a:close/>
                <a:moveTo>
                  <a:pt x="5120" y="7941"/>
                </a:moveTo>
                <a:cubicBezTo>
                  <a:pt x="5433" y="7941"/>
                  <a:pt x="5683" y="8194"/>
                  <a:pt x="5683" y="8507"/>
                </a:cubicBezTo>
                <a:cubicBezTo>
                  <a:pt x="5683" y="8818"/>
                  <a:pt x="5433" y="9071"/>
                  <a:pt x="5120" y="9071"/>
                </a:cubicBezTo>
                <a:lnTo>
                  <a:pt x="2861" y="9071"/>
                </a:lnTo>
                <a:cubicBezTo>
                  <a:pt x="2548" y="9071"/>
                  <a:pt x="2298" y="8818"/>
                  <a:pt x="2298" y="8507"/>
                </a:cubicBezTo>
                <a:cubicBezTo>
                  <a:pt x="2298" y="8194"/>
                  <a:pt x="2548" y="7941"/>
                  <a:pt x="2861" y="7941"/>
                </a:cubicBezTo>
                <a:close/>
                <a:moveTo>
                  <a:pt x="10766" y="7941"/>
                </a:moveTo>
                <a:cubicBezTo>
                  <a:pt x="11079" y="7941"/>
                  <a:pt x="11329" y="8194"/>
                  <a:pt x="11329" y="8507"/>
                </a:cubicBezTo>
                <a:cubicBezTo>
                  <a:pt x="11329" y="8818"/>
                  <a:pt x="11079" y="9071"/>
                  <a:pt x="10766" y="9071"/>
                </a:cubicBezTo>
                <a:lnTo>
                  <a:pt x="8507" y="9071"/>
                </a:lnTo>
                <a:cubicBezTo>
                  <a:pt x="8194" y="9071"/>
                  <a:pt x="7944" y="8818"/>
                  <a:pt x="7944" y="8507"/>
                </a:cubicBezTo>
                <a:cubicBezTo>
                  <a:pt x="7944" y="8194"/>
                  <a:pt x="8194" y="7941"/>
                  <a:pt x="8507" y="7941"/>
                </a:cubicBezTo>
                <a:close/>
                <a:moveTo>
                  <a:pt x="16412" y="7941"/>
                </a:moveTo>
                <a:cubicBezTo>
                  <a:pt x="16725" y="7941"/>
                  <a:pt x="16975" y="8194"/>
                  <a:pt x="16975" y="8507"/>
                </a:cubicBezTo>
                <a:cubicBezTo>
                  <a:pt x="16975" y="8818"/>
                  <a:pt x="16725" y="9071"/>
                  <a:pt x="16412" y="9071"/>
                </a:cubicBezTo>
                <a:lnTo>
                  <a:pt x="14153" y="9071"/>
                </a:lnTo>
                <a:cubicBezTo>
                  <a:pt x="13840" y="9071"/>
                  <a:pt x="13590" y="8818"/>
                  <a:pt x="13590" y="8507"/>
                </a:cubicBezTo>
                <a:cubicBezTo>
                  <a:pt x="13590" y="8194"/>
                  <a:pt x="13840" y="7941"/>
                  <a:pt x="14153" y="7941"/>
                </a:cubicBezTo>
                <a:close/>
                <a:moveTo>
                  <a:pt x="1" y="1"/>
                </a:moveTo>
                <a:lnTo>
                  <a:pt x="1" y="9637"/>
                </a:lnTo>
                <a:cubicBezTo>
                  <a:pt x="1" y="10570"/>
                  <a:pt x="759" y="11329"/>
                  <a:pt x="1696" y="11329"/>
                </a:cubicBezTo>
                <a:lnTo>
                  <a:pt x="17580" y="11329"/>
                </a:lnTo>
                <a:cubicBezTo>
                  <a:pt x="18514" y="11329"/>
                  <a:pt x="19273" y="10570"/>
                  <a:pt x="19273" y="9637"/>
                </a:cubicBezTo>
                <a:lnTo>
                  <a:pt x="19273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5237975" y="1339642"/>
            <a:ext cx="904193" cy="313013"/>
          </a:xfrm>
          <a:custGeom>
            <a:rect b="b" l="l" r="r" t="t"/>
            <a:pathLst>
              <a:path extrusionOk="0" h="6815" w="19273">
                <a:moveTo>
                  <a:pt x="3990" y="1129"/>
                </a:moveTo>
                <a:cubicBezTo>
                  <a:pt x="4304" y="1129"/>
                  <a:pt x="4557" y="1382"/>
                  <a:pt x="4557" y="1695"/>
                </a:cubicBezTo>
                <a:lnTo>
                  <a:pt x="4557" y="3954"/>
                </a:lnTo>
                <a:cubicBezTo>
                  <a:pt x="4557" y="4264"/>
                  <a:pt x="4304" y="4517"/>
                  <a:pt x="3990" y="4517"/>
                </a:cubicBezTo>
                <a:cubicBezTo>
                  <a:pt x="3677" y="4517"/>
                  <a:pt x="3427" y="4264"/>
                  <a:pt x="3427" y="3954"/>
                </a:cubicBezTo>
                <a:lnTo>
                  <a:pt x="3427" y="1695"/>
                </a:lnTo>
                <a:cubicBezTo>
                  <a:pt x="3427" y="1382"/>
                  <a:pt x="3677" y="1129"/>
                  <a:pt x="3990" y="1129"/>
                </a:cubicBezTo>
                <a:close/>
                <a:moveTo>
                  <a:pt x="9637" y="1129"/>
                </a:moveTo>
                <a:cubicBezTo>
                  <a:pt x="9950" y="1129"/>
                  <a:pt x="10203" y="1382"/>
                  <a:pt x="10203" y="1695"/>
                </a:cubicBezTo>
                <a:lnTo>
                  <a:pt x="10203" y="3954"/>
                </a:lnTo>
                <a:cubicBezTo>
                  <a:pt x="10203" y="4264"/>
                  <a:pt x="9950" y="4517"/>
                  <a:pt x="9637" y="4517"/>
                </a:cubicBezTo>
                <a:cubicBezTo>
                  <a:pt x="9323" y="4517"/>
                  <a:pt x="9073" y="4264"/>
                  <a:pt x="9073" y="3954"/>
                </a:cubicBezTo>
                <a:lnTo>
                  <a:pt x="9073" y="1695"/>
                </a:lnTo>
                <a:cubicBezTo>
                  <a:pt x="9073" y="1382"/>
                  <a:pt x="9323" y="1129"/>
                  <a:pt x="9637" y="1129"/>
                </a:cubicBezTo>
                <a:close/>
                <a:moveTo>
                  <a:pt x="15283" y="1129"/>
                </a:moveTo>
                <a:cubicBezTo>
                  <a:pt x="15596" y="1129"/>
                  <a:pt x="15849" y="1382"/>
                  <a:pt x="15849" y="1695"/>
                </a:cubicBezTo>
                <a:lnTo>
                  <a:pt x="15849" y="3954"/>
                </a:lnTo>
                <a:cubicBezTo>
                  <a:pt x="15849" y="4264"/>
                  <a:pt x="15596" y="4517"/>
                  <a:pt x="15283" y="4517"/>
                </a:cubicBezTo>
                <a:cubicBezTo>
                  <a:pt x="14969" y="4517"/>
                  <a:pt x="14719" y="4264"/>
                  <a:pt x="14719" y="3954"/>
                </a:cubicBezTo>
                <a:lnTo>
                  <a:pt x="14719" y="1695"/>
                </a:lnTo>
                <a:cubicBezTo>
                  <a:pt x="14719" y="1382"/>
                  <a:pt x="14969" y="1129"/>
                  <a:pt x="15283" y="1129"/>
                </a:cubicBezTo>
                <a:close/>
                <a:moveTo>
                  <a:pt x="3990" y="0"/>
                </a:moveTo>
                <a:cubicBezTo>
                  <a:pt x="3054" y="0"/>
                  <a:pt x="2298" y="759"/>
                  <a:pt x="2298" y="1695"/>
                </a:cubicBezTo>
                <a:lnTo>
                  <a:pt x="2298" y="2258"/>
                </a:lnTo>
                <a:lnTo>
                  <a:pt x="1696" y="2258"/>
                </a:lnTo>
                <a:cubicBezTo>
                  <a:pt x="759" y="2258"/>
                  <a:pt x="1" y="3017"/>
                  <a:pt x="1" y="3954"/>
                </a:cubicBezTo>
                <a:lnTo>
                  <a:pt x="1" y="6814"/>
                </a:lnTo>
                <a:lnTo>
                  <a:pt x="19273" y="6814"/>
                </a:lnTo>
                <a:lnTo>
                  <a:pt x="19273" y="3954"/>
                </a:lnTo>
                <a:cubicBezTo>
                  <a:pt x="19273" y="3017"/>
                  <a:pt x="18514" y="2258"/>
                  <a:pt x="17580" y="2258"/>
                </a:cubicBezTo>
                <a:lnTo>
                  <a:pt x="16978" y="2258"/>
                </a:lnTo>
                <a:lnTo>
                  <a:pt x="16978" y="1695"/>
                </a:lnTo>
                <a:cubicBezTo>
                  <a:pt x="16978" y="759"/>
                  <a:pt x="16219" y="0"/>
                  <a:pt x="15283" y="0"/>
                </a:cubicBezTo>
                <a:cubicBezTo>
                  <a:pt x="14346" y="0"/>
                  <a:pt x="13590" y="759"/>
                  <a:pt x="13590" y="1695"/>
                </a:cubicBezTo>
                <a:lnTo>
                  <a:pt x="13590" y="2258"/>
                </a:lnTo>
                <a:lnTo>
                  <a:pt x="11332" y="2258"/>
                </a:lnTo>
                <a:lnTo>
                  <a:pt x="11332" y="1695"/>
                </a:lnTo>
                <a:cubicBezTo>
                  <a:pt x="11332" y="759"/>
                  <a:pt x="10573" y="0"/>
                  <a:pt x="9637" y="0"/>
                </a:cubicBezTo>
                <a:cubicBezTo>
                  <a:pt x="8700" y="0"/>
                  <a:pt x="7944" y="759"/>
                  <a:pt x="7944" y="1695"/>
                </a:cubicBezTo>
                <a:lnTo>
                  <a:pt x="7944" y="2258"/>
                </a:lnTo>
                <a:lnTo>
                  <a:pt x="5686" y="2258"/>
                </a:lnTo>
                <a:lnTo>
                  <a:pt x="5686" y="1695"/>
                </a:lnTo>
                <a:cubicBezTo>
                  <a:pt x="5686" y="759"/>
                  <a:pt x="4927" y="0"/>
                  <a:pt x="399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6394035" y="2968522"/>
            <a:ext cx="531019" cy="484812"/>
          </a:xfrm>
          <a:custGeom>
            <a:rect b="b" l="l" r="r" t="t"/>
            <a:pathLst>
              <a:path extrusionOk="0" h="19273" w="19273">
                <a:moveTo>
                  <a:pt x="6249" y="5686"/>
                </a:moveTo>
                <a:cubicBezTo>
                  <a:pt x="6932" y="5686"/>
                  <a:pt x="7549" y="6098"/>
                  <a:pt x="7811" y="6730"/>
                </a:cubicBezTo>
                <a:cubicBezTo>
                  <a:pt x="8073" y="7363"/>
                  <a:pt x="7929" y="8092"/>
                  <a:pt x="7444" y="8576"/>
                </a:cubicBezTo>
                <a:cubicBezTo>
                  <a:pt x="7122" y="8901"/>
                  <a:pt x="6689" y="9073"/>
                  <a:pt x="6248" y="9073"/>
                </a:cubicBezTo>
                <a:cubicBezTo>
                  <a:pt x="6029" y="9073"/>
                  <a:pt x="5808" y="9031"/>
                  <a:pt x="5598" y="8944"/>
                </a:cubicBezTo>
                <a:cubicBezTo>
                  <a:pt x="4966" y="8682"/>
                  <a:pt x="4553" y="8064"/>
                  <a:pt x="4553" y="7378"/>
                </a:cubicBezTo>
                <a:cubicBezTo>
                  <a:pt x="4556" y="6441"/>
                  <a:pt x="5312" y="5686"/>
                  <a:pt x="6249" y="5686"/>
                </a:cubicBezTo>
                <a:close/>
                <a:moveTo>
                  <a:pt x="13024" y="5683"/>
                </a:moveTo>
                <a:cubicBezTo>
                  <a:pt x="13242" y="5683"/>
                  <a:pt x="13462" y="5725"/>
                  <a:pt x="13671" y="5812"/>
                </a:cubicBezTo>
                <a:cubicBezTo>
                  <a:pt x="14304" y="6074"/>
                  <a:pt x="14716" y="6691"/>
                  <a:pt x="14716" y="7378"/>
                </a:cubicBezTo>
                <a:cubicBezTo>
                  <a:pt x="14716" y="8314"/>
                  <a:pt x="13957" y="9073"/>
                  <a:pt x="13024" y="9073"/>
                </a:cubicBezTo>
                <a:cubicBezTo>
                  <a:pt x="12337" y="9073"/>
                  <a:pt x="11720" y="8658"/>
                  <a:pt x="11458" y="8025"/>
                </a:cubicBezTo>
                <a:cubicBezTo>
                  <a:pt x="11196" y="7393"/>
                  <a:pt x="11341" y="6664"/>
                  <a:pt x="11825" y="6179"/>
                </a:cubicBezTo>
                <a:cubicBezTo>
                  <a:pt x="12150" y="5855"/>
                  <a:pt x="12583" y="5683"/>
                  <a:pt x="13024" y="5683"/>
                </a:cubicBezTo>
                <a:close/>
                <a:moveTo>
                  <a:pt x="14153" y="10202"/>
                </a:moveTo>
                <a:cubicBezTo>
                  <a:pt x="14463" y="10202"/>
                  <a:pt x="14716" y="10452"/>
                  <a:pt x="14716" y="10766"/>
                </a:cubicBezTo>
                <a:cubicBezTo>
                  <a:pt x="14716" y="13566"/>
                  <a:pt x="12437" y="15849"/>
                  <a:pt x="9636" y="15849"/>
                </a:cubicBezTo>
                <a:cubicBezTo>
                  <a:pt x="6833" y="15849"/>
                  <a:pt x="4553" y="13566"/>
                  <a:pt x="4553" y="10766"/>
                </a:cubicBezTo>
                <a:cubicBezTo>
                  <a:pt x="4553" y="10452"/>
                  <a:pt x="4806" y="10202"/>
                  <a:pt x="5119" y="10202"/>
                </a:cubicBezTo>
                <a:close/>
                <a:moveTo>
                  <a:pt x="9636" y="0"/>
                </a:moveTo>
                <a:cubicBezTo>
                  <a:pt x="4342" y="0"/>
                  <a:pt x="0" y="4343"/>
                  <a:pt x="0" y="9636"/>
                </a:cubicBezTo>
                <a:cubicBezTo>
                  <a:pt x="0" y="14930"/>
                  <a:pt x="4342" y="19272"/>
                  <a:pt x="9636" y="19272"/>
                </a:cubicBezTo>
                <a:cubicBezTo>
                  <a:pt x="14927" y="19272"/>
                  <a:pt x="19272" y="14930"/>
                  <a:pt x="19272" y="9636"/>
                </a:cubicBezTo>
                <a:cubicBezTo>
                  <a:pt x="19272" y="4343"/>
                  <a:pt x="14930" y="0"/>
                  <a:pt x="963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6707990" y="3250403"/>
            <a:ext cx="531019" cy="484812"/>
          </a:xfrm>
          <a:custGeom>
            <a:rect b="b" l="l" r="r" t="t"/>
            <a:pathLst>
              <a:path extrusionOk="0" h="19273" w="19273">
                <a:moveTo>
                  <a:pt x="6249" y="5686"/>
                </a:moveTo>
                <a:cubicBezTo>
                  <a:pt x="6932" y="5686"/>
                  <a:pt x="7549" y="6098"/>
                  <a:pt x="7811" y="6730"/>
                </a:cubicBezTo>
                <a:cubicBezTo>
                  <a:pt x="8073" y="7363"/>
                  <a:pt x="7929" y="8092"/>
                  <a:pt x="7444" y="8576"/>
                </a:cubicBezTo>
                <a:cubicBezTo>
                  <a:pt x="7120" y="8901"/>
                  <a:pt x="6686" y="9073"/>
                  <a:pt x="6246" y="9073"/>
                </a:cubicBezTo>
                <a:cubicBezTo>
                  <a:pt x="6028" y="9073"/>
                  <a:pt x="5808" y="9031"/>
                  <a:pt x="5598" y="8944"/>
                </a:cubicBezTo>
                <a:cubicBezTo>
                  <a:pt x="4966" y="8682"/>
                  <a:pt x="4553" y="8064"/>
                  <a:pt x="4553" y="7378"/>
                </a:cubicBezTo>
                <a:cubicBezTo>
                  <a:pt x="4553" y="6441"/>
                  <a:pt x="5312" y="5686"/>
                  <a:pt x="6249" y="5686"/>
                </a:cubicBezTo>
                <a:close/>
                <a:moveTo>
                  <a:pt x="13024" y="5683"/>
                </a:moveTo>
                <a:cubicBezTo>
                  <a:pt x="13242" y="5683"/>
                  <a:pt x="13462" y="5725"/>
                  <a:pt x="13671" y="5812"/>
                </a:cubicBezTo>
                <a:cubicBezTo>
                  <a:pt x="14304" y="6074"/>
                  <a:pt x="14716" y="6691"/>
                  <a:pt x="14716" y="7378"/>
                </a:cubicBezTo>
                <a:cubicBezTo>
                  <a:pt x="14716" y="8314"/>
                  <a:pt x="13957" y="9070"/>
                  <a:pt x="13024" y="9073"/>
                </a:cubicBezTo>
                <a:cubicBezTo>
                  <a:pt x="12337" y="9073"/>
                  <a:pt x="11720" y="8658"/>
                  <a:pt x="11458" y="8025"/>
                </a:cubicBezTo>
                <a:cubicBezTo>
                  <a:pt x="11196" y="7393"/>
                  <a:pt x="11341" y="6664"/>
                  <a:pt x="11825" y="6179"/>
                </a:cubicBezTo>
                <a:cubicBezTo>
                  <a:pt x="12150" y="5855"/>
                  <a:pt x="12583" y="5683"/>
                  <a:pt x="13024" y="5683"/>
                </a:cubicBezTo>
                <a:close/>
                <a:moveTo>
                  <a:pt x="9636" y="10196"/>
                </a:moveTo>
                <a:cubicBezTo>
                  <a:pt x="11955" y="10196"/>
                  <a:pt x="13981" y="11765"/>
                  <a:pt x="14557" y="14012"/>
                </a:cubicBezTo>
                <a:cubicBezTo>
                  <a:pt x="14635" y="14316"/>
                  <a:pt x="14454" y="14623"/>
                  <a:pt x="14153" y="14701"/>
                </a:cubicBezTo>
                <a:cubicBezTo>
                  <a:pt x="14107" y="14713"/>
                  <a:pt x="14060" y="14718"/>
                  <a:pt x="14014" y="14718"/>
                </a:cubicBezTo>
                <a:cubicBezTo>
                  <a:pt x="13760" y="14718"/>
                  <a:pt x="13530" y="14550"/>
                  <a:pt x="13464" y="14295"/>
                </a:cubicBezTo>
                <a:cubicBezTo>
                  <a:pt x="13015" y="12548"/>
                  <a:pt x="11440" y="11326"/>
                  <a:pt x="9636" y="11326"/>
                </a:cubicBezTo>
                <a:cubicBezTo>
                  <a:pt x="7833" y="11326"/>
                  <a:pt x="6258" y="12548"/>
                  <a:pt x="5809" y="14295"/>
                </a:cubicBezTo>
                <a:cubicBezTo>
                  <a:pt x="5743" y="14550"/>
                  <a:pt x="5512" y="14718"/>
                  <a:pt x="5260" y="14718"/>
                </a:cubicBezTo>
                <a:cubicBezTo>
                  <a:pt x="5215" y="14718"/>
                  <a:pt x="5169" y="14713"/>
                  <a:pt x="5122" y="14701"/>
                </a:cubicBezTo>
                <a:cubicBezTo>
                  <a:pt x="4818" y="14623"/>
                  <a:pt x="4638" y="14316"/>
                  <a:pt x="4716" y="14012"/>
                </a:cubicBezTo>
                <a:cubicBezTo>
                  <a:pt x="5291" y="11765"/>
                  <a:pt x="7318" y="10196"/>
                  <a:pt x="9636" y="10196"/>
                </a:cubicBezTo>
                <a:close/>
                <a:moveTo>
                  <a:pt x="9636" y="0"/>
                </a:moveTo>
                <a:cubicBezTo>
                  <a:pt x="4342" y="0"/>
                  <a:pt x="0" y="4343"/>
                  <a:pt x="0" y="9636"/>
                </a:cubicBezTo>
                <a:cubicBezTo>
                  <a:pt x="0" y="14930"/>
                  <a:pt x="4342" y="19272"/>
                  <a:pt x="9636" y="19272"/>
                </a:cubicBezTo>
                <a:cubicBezTo>
                  <a:pt x="14927" y="19272"/>
                  <a:pt x="19272" y="14930"/>
                  <a:pt x="19272" y="9636"/>
                </a:cubicBezTo>
                <a:cubicBezTo>
                  <a:pt x="19272" y="4343"/>
                  <a:pt x="14927" y="0"/>
                  <a:pt x="963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015" y="1074138"/>
            <a:ext cx="1248042" cy="123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79" y="1705374"/>
            <a:ext cx="548699" cy="5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8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03" name="Google Shape;1003;p9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1004" name="Google Shape;1004;p98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Restaurants, Shopping y Food están en gran cantidad en los buenos y en los malos.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 hay Beauty &amp; Spas malos.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Hay muchos más Home Services malos que buenos.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5" name="Google Shape;1005;p98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Análisis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06" name="Google Shape;1006;p98"/>
          <p:cNvSpPr txBox="1"/>
          <p:nvPr>
            <p:ph idx="4294967295" type="title"/>
          </p:nvPr>
        </p:nvSpPr>
        <p:spPr>
          <a:xfrm>
            <a:off x="724104" y="1063517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Porcentaje de negocios según su puntuación promedia en el </a:t>
            </a:r>
            <a:r>
              <a:rPr lang="es"/>
              <a:t>último</a:t>
            </a:r>
            <a:r>
              <a:rPr lang="es"/>
              <a:t> mes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007" name="Google Shape;100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5" y="2393753"/>
            <a:ext cx="4133250" cy="2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9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13" name="Google Shape;1013;p9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1014" name="Google Shape;1014;p99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Restaurants, Shopping y Food están en gran cantidad en los buenos y en los malos.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 hay Beauty &amp; Spas malos y en esta medida tampoco Health &amp; Medical.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Hay muchos más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Restaurants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malos que buenos.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5" name="Google Shape;1015;p99"/>
          <p:cNvSpPr txBox="1"/>
          <p:nvPr>
            <p:ph idx="4294967295" type="title"/>
          </p:nvPr>
        </p:nvSpPr>
        <p:spPr>
          <a:xfrm>
            <a:off x="5361675" y="20839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Análisis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16" name="Google Shape;1016;p99"/>
          <p:cNvSpPr txBox="1"/>
          <p:nvPr>
            <p:ph idx="4294967295" type="title"/>
          </p:nvPr>
        </p:nvSpPr>
        <p:spPr>
          <a:xfrm>
            <a:off x="767504" y="115259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Porcentaje de negocios según su puntuación de sentimiento de las reviews en el último mes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017" name="Google Shape;101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25" y="2353950"/>
            <a:ext cx="4211047" cy="23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0"/>
          <p:cNvSpPr txBox="1"/>
          <p:nvPr>
            <p:ph type="title"/>
          </p:nvPr>
        </p:nvSpPr>
        <p:spPr>
          <a:xfrm>
            <a:off x="324475" y="465975"/>
            <a:ext cx="5373600" cy="28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6</a:t>
            </a:r>
            <a:r>
              <a:rPr lang="es">
                <a:solidFill>
                  <a:schemeClr val="dk2"/>
                </a:solidFill>
              </a:rPr>
              <a:t>.</a:t>
            </a:r>
            <a:r>
              <a:rPr lang="es">
                <a:solidFill>
                  <a:schemeClr val="dk2"/>
                </a:solidFill>
              </a:rPr>
              <a:t> Predictor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3" name="Google Shape;1023;p100"/>
          <p:cNvSpPr txBox="1"/>
          <p:nvPr>
            <p:ph idx="1" type="subTitle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Explicación del enfoque utilizado para generar un predictor y resultados obtenidos.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1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Limpieza</a:t>
            </a:r>
            <a:endParaRPr/>
          </a:p>
        </p:txBody>
      </p:sp>
      <p:sp>
        <p:nvSpPr>
          <p:cNvPr id="1029" name="Google Shape;1029;p101"/>
          <p:cNvSpPr txBox="1"/>
          <p:nvPr/>
        </p:nvSpPr>
        <p:spPr>
          <a:xfrm>
            <a:off x="1931550" y="1846650"/>
            <a:ext cx="52809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Para este </a:t>
            </a:r>
            <a:r>
              <a:rPr lang="es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análisis</a:t>
            </a:r>
            <a:r>
              <a:rPr lang="es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, eliminamos columnas que consideramos innecesarias. Estas son todas las de localización espacial e identificación, cosas que no queres evaluar para poder extrapolar este conocimiento a todo EEUU o directamente son </a:t>
            </a:r>
            <a:r>
              <a:rPr lang="es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inútiles</a:t>
            </a:r>
            <a:r>
              <a:rPr lang="es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 como la id. 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2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35" name="Google Shape;1035;p10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1036" name="Google Shape;1036;p102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Columna añadida, diferencia entre la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puntuación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general y la parte del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último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mes.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Correlaciones con abierto nefastas.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Únicas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correlaciones viables, sentimiento, puntuación promedio y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puntuación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último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mes.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7" name="Google Shape;1037;p102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Análisis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38" name="Google Shape;1038;p102"/>
          <p:cNvSpPr txBox="1"/>
          <p:nvPr>
            <p:ph idx="4294967295" type="title"/>
          </p:nvPr>
        </p:nvSpPr>
        <p:spPr>
          <a:xfrm>
            <a:off x="868775" y="200148"/>
            <a:ext cx="3571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Análisis</a:t>
            </a:r>
            <a:r>
              <a:rPr lang="es"/>
              <a:t> previo: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correlaciones</a:t>
            </a:r>
            <a:endParaRPr/>
          </a:p>
        </p:txBody>
      </p:sp>
      <p:pic>
        <p:nvPicPr>
          <p:cNvPr id="1039" name="Google Shape;103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88" y="1116785"/>
            <a:ext cx="448627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03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45" name="Google Shape;1045;p10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1046" name="Google Shape;1046;p103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recisión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(verdaderos positivos/(falsos positivos+verdaderos negativos))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valor similar al porcentaje de abiertos y cerrados (83%/17%) indicándonos que está poniendo a todos o casi todos los negocios valor de abierto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Clases desbalanceadas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Mejor predictor </a:t>
            </a:r>
            <a:r>
              <a:rPr b="1"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Random forest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7" name="Google Shape;1047;p103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Análisis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48" name="Google Shape;1048;p103"/>
          <p:cNvSpPr txBox="1"/>
          <p:nvPr>
            <p:ph idx="4294967295" type="title"/>
          </p:nvPr>
        </p:nvSpPr>
        <p:spPr>
          <a:xfrm>
            <a:off x="868775" y="200148"/>
            <a:ext cx="3571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Primer experimento: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Todo el dataset</a:t>
            </a:r>
            <a:endParaRPr/>
          </a:p>
        </p:txBody>
      </p:sp>
      <p:pic>
        <p:nvPicPr>
          <p:cNvPr id="1049" name="Google Shape;104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25" y="898673"/>
            <a:ext cx="4620496" cy="391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4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" sz="1300" u="none" cap="none" strike="noStrike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b="0" i="0" sz="1300" u="none" cap="none" strike="noStrike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55" name="Google Shape;1055;p10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1056" name="Google Shape;1056;p104"/>
          <p:cNvSpPr txBox="1"/>
          <p:nvPr>
            <p:ph idx="4294967295" type="body"/>
          </p:nvPr>
        </p:nvSpPr>
        <p:spPr>
          <a:xfrm>
            <a:off x="5558775" y="1152602"/>
            <a:ext cx="33744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Siguiente experimento, peores resultados pero 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más</a:t>
            </a: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realistas.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Clases equilibradas a mano pero menos ejemplos (66000).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KNN y Gaussian Naive Bayes obtienen unas medidas de error no muy malas, pero si f1 score es nefasto. Por lo demás todas las medidas rondan el 60% y el 70%.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es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Mejor predictor Random Forest.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7" name="Google Shape;1057;p104"/>
          <p:cNvSpPr txBox="1"/>
          <p:nvPr>
            <p:ph idx="4294967295" type="title"/>
          </p:nvPr>
        </p:nvSpPr>
        <p:spPr>
          <a:xfrm>
            <a:off x="5361675" y="200142"/>
            <a:ext cx="3571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Análisis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58" name="Google Shape;1058;p104"/>
          <p:cNvSpPr txBox="1"/>
          <p:nvPr>
            <p:ph idx="4294967295" type="title"/>
          </p:nvPr>
        </p:nvSpPr>
        <p:spPr>
          <a:xfrm>
            <a:off x="868775" y="200148"/>
            <a:ext cx="3571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Segundo</a:t>
            </a:r>
            <a:r>
              <a:rPr lang="es"/>
              <a:t> experimento: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Clases balanceadas</a:t>
            </a:r>
            <a:endParaRPr/>
          </a:p>
        </p:txBody>
      </p:sp>
      <p:pic>
        <p:nvPicPr>
          <p:cNvPr id="1059" name="Google Shape;105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63" y="925848"/>
            <a:ext cx="4567722" cy="391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05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065" name="Google Shape;1065;p105"/>
          <p:cNvSpPr txBox="1"/>
          <p:nvPr/>
        </p:nvSpPr>
        <p:spPr>
          <a:xfrm>
            <a:off x="1931550" y="1889100"/>
            <a:ext cx="52809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Como resumen podemos encontrar que de querer predecir si un negocio </a:t>
            </a:r>
            <a:r>
              <a:rPr lang="es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está</a:t>
            </a:r>
            <a:r>
              <a:rPr lang="es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 abierto o cerrado lo mejor es entrenarlo con un sistema con las clases balanceadas y usando el algoritmo de Random Forest, no obstante los resultados no son demasiado malos, pero tampoco son demasiado buenos, como se podía observar previamente en las correlaciones.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6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06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06"/>
          <p:cNvSpPr txBox="1"/>
          <p:nvPr>
            <p:ph idx="4294967295" type="body"/>
          </p:nvPr>
        </p:nvSpPr>
        <p:spPr>
          <a:xfrm>
            <a:off x="2705500" y="2953800"/>
            <a:ext cx="3790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434343"/>
                </a:solidFill>
              </a:rPr>
              <a:t>¿Alguna pregunta?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1073" name="Google Shape;1073;p106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4" name="Google Shape;1074;p106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075" name="Google Shape;1075;p106"/>
          <p:cNvSpPr txBox="1"/>
          <p:nvPr>
            <p:ph type="ctrTitle"/>
          </p:nvPr>
        </p:nvSpPr>
        <p:spPr>
          <a:xfrm>
            <a:off x="3094000" y="1515550"/>
            <a:ext cx="2955900" cy="8535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Danke!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324475" y="465975"/>
            <a:ext cx="5124300" cy="28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3</a:t>
            </a:r>
            <a:r>
              <a:rPr lang="es">
                <a:solidFill>
                  <a:schemeClr val="dk2"/>
                </a:solidFill>
              </a:rPr>
              <a:t>. </a:t>
            </a:r>
            <a:r>
              <a:rPr lang="es">
                <a:solidFill>
                  <a:schemeClr val="dk2"/>
                </a:solidFill>
              </a:rPr>
              <a:t>Análisis de datos extensivo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p36"/>
          <p:cNvSpPr txBox="1"/>
          <p:nvPr>
            <p:ph idx="1" type="subTitle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de todos los elementos importantes encontrados en el análisis.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000" y="2722050"/>
            <a:ext cx="1209675" cy="2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050" y="1931050"/>
            <a:ext cx="462650" cy="4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/>
          <p:cNvSpPr txBox="1"/>
          <p:nvPr>
            <p:ph idx="4294967295" type="title"/>
          </p:nvPr>
        </p:nvSpPr>
        <p:spPr>
          <a:xfrm>
            <a:off x="4741375" y="1895888"/>
            <a:ext cx="5700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1</a:t>
            </a:r>
            <a:endParaRPr/>
          </a:p>
        </p:txBody>
      </p:sp>
      <p:pic>
        <p:nvPicPr>
          <p:cNvPr id="334" name="Google Shape;3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050" y="2515300"/>
            <a:ext cx="462650" cy="4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7"/>
          <p:cNvSpPr txBox="1"/>
          <p:nvPr>
            <p:ph idx="4294967295" type="title"/>
          </p:nvPr>
        </p:nvSpPr>
        <p:spPr>
          <a:xfrm>
            <a:off x="4741375" y="2478175"/>
            <a:ext cx="5700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2</a:t>
            </a:r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050" y="3099525"/>
            <a:ext cx="462650" cy="4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/>
          <p:nvPr>
            <p:ph idx="4294967295" type="title"/>
          </p:nvPr>
        </p:nvSpPr>
        <p:spPr>
          <a:xfrm>
            <a:off x="4741375" y="3060463"/>
            <a:ext cx="5700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3</a:t>
            </a:r>
            <a:endParaRPr/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050" y="3679875"/>
            <a:ext cx="462650" cy="4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 txBox="1"/>
          <p:nvPr>
            <p:ph idx="4294967295" type="title"/>
          </p:nvPr>
        </p:nvSpPr>
        <p:spPr>
          <a:xfrm>
            <a:off x="4741375" y="3642763"/>
            <a:ext cx="5700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4</a:t>
            </a:r>
            <a:endParaRPr/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050" y="4260225"/>
            <a:ext cx="462650" cy="4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7"/>
          <p:cNvSpPr txBox="1"/>
          <p:nvPr>
            <p:ph idx="4294967295" type="title"/>
          </p:nvPr>
        </p:nvSpPr>
        <p:spPr>
          <a:xfrm>
            <a:off x="4741375" y="4225075"/>
            <a:ext cx="5700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342" name="Google Shape;342;p37"/>
          <p:cNvSpPr txBox="1"/>
          <p:nvPr>
            <p:ph idx="4294967295" type="title"/>
          </p:nvPr>
        </p:nvSpPr>
        <p:spPr>
          <a:xfrm>
            <a:off x="5311375" y="17266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" sz="2200"/>
              <a:t>Usuarios</a:t>
            </a:r>
            <a:endParaRPr b="0" sz="2200"/>
          </a:p>
        </p:txBody>
      </p:sp>
      <p:sp>
        <p:nvSpPr>
          <p:cNvPr id="343" name="Google Shape;343;p37"/>
          <p:cNvSpPr txBox="1"/>
          <p:nvPr>
            <p:ph idx="4294967295" type="title"/>
          </p:nvPr>
        </p:nvSpPr>
        <p:spPr>
          <a:xfrm>
            <a:off x="5311375" y="231086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" sz="2200"/>
              <a:t>Consejos</a:t>
            </a:r>
            <a:endParaRPr b="0" sz="2200"/>
          </a:p>
        </p:txBody>
      </p:sp>
      <p:sp>
        <p:nvSpPr>
          <p:cNvPr id="344" name="Google Shape;344;p37"/>
          <p:cNvSpPr txBox="1"/>
          <p:nvPr>
            <p:ph idx="4294967295" type="title"/>
          </p:nvPr>
        </p:nvSpPr>
        <p:spPr>
          <a:xfrm>
            <a:off x="5311375" y="293026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" sz="2200"/>
              <a:t>Checks</a:t>
            </a:r>
            <a:endParaRPr b="0" sz="2200"/>
          </a:p>
        </p:txBody>
      </p:sp>
      <p:sp>
        <p:nvSpPr>
          <p:cNvPr id="345" name="Google Shape;345;p37"/>
          <p:cNvSpPr txBox="1"/>
          <p:nvPr>
            <p:ph idx="4294967295" type="title"/>
          </p:nvPr>
        </p:nvSpPr>
        <p:spPr>
          <a:xfrm>
            <a:off x="5311375" y="347543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" sz="2200"/>
              <a:t>Opiniones</a:t>
            </a:r>
            <a:endParaRPr b="0" sz="2200"/>
          </a:p>
        </p:txBody>
      </p:sp>
      <p:sp>
        <p:nvSpPr>
          <p:cNvPr id="346" name="Google Shape;346;p37"/>
          <p:cNvSpPr txBox="1"/>
          <p:nvPr>
            <p:ph idx="4294967295" type="title"/>
          </p:nvPr>
        </p:nvSpPr>
        <p:spPr>
          <a:xfrm>
            <a:off x="5311375" y="4055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" sz="2200"/>
              <a:t>Negocios</a:t>
            </a:r>
            <a:endParaRPr b="0" sz="2200"/>
          </a:p>
        </p:txBody>
      </p:sp>
      <p:sp>
        <p:nvSpPr>
          <p:cNvPr id="347" name="Google Shape;347;p37"/>
          <p:cNvSpPr txBox="1"/>
          <p:nvPr>
            <p:ph idx="4294967295" type="ctrTitle"/>
          </p:nvPr>
        </p:nvSpPr>
        <p:spPr>
          <a:xfrm>
            <a:off x="4240575" y="781875"/>
            <a:ext cx="4466100" cy="875700"/>
          </a:xfrm>
          <a:prstGeom prst="rect">
            <a:avLst/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/>
              <a:t>Índice del análisis</a:t>
            </a:r>
            <a:r>
              <a:rPr i="1" lang="es"/>
              <a:t> 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